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CB22D24-763E-4D1F-8690-E7C5851E55EB}" styleName="">
    <a:wholeTbl>
      <a:tcTxStyle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9EFE7"/>
          </a:solidFill>
        </a:fill>
      </a:tcStyle>
    </a:wholeTbl>
    <a:band1H>
      <a:tcTxStyle>
        <a:font>
          <a:latin typeface=""/>
          <a:ea typeface=""/>
          <a:cs typeface=""/>
        </a:font>
      </a:tcTxStyle>
      <a:tcStyle>
        <a:tcBdr/>
        <a:fill>
          <a:solidFill>
            <a:srgbClr val="CFDECC"/>
          </a:solidFill>
        </a:fill>
      </a:tcStyle>
    </a:band1H>
    <a:band2H>
      <a:tcTxStyle>
        <a:font>
          <a:latin typeface=""/>
          <a:ea typeface=""/>
          <a:cs typeface=""/>
        </a:font>
      </a:tcTxStyle>
      <a:tcStyle>
        <a:tcBdr/>
      </a:tcStyle>
    </a:band2H>
    <a:band1V>
      <a:tcTxStyle>
        <a:font>
          <a:latin typeface=""/>
          <a:ea typeface=""/>
          <a:cs typeface=""/>
        </a:font>
      </a:tcTxStyle>
      <a:tcStyle>
        <a:tcBdr/>
        <a:fill>
          <a:solidFill>
            <a:srgbClr val="CFDECC"/>
          </a:solidFill>
        </a:fill>
      </a:tcStyle>
    </a:band1V>
    <a:band2V>
      <a:tcTxStyle>
        <a:font>
          <a:latin typeface=""/>
          <a:ea typeface=""/>
          <a:cs typeface=""/>
        </a:font>
      </a:tcTxStyle>
      <a:tcStyle>
        <a:tcBdr/>
      </a:tcStyle>
    </a:band2V>
    <a:lastCol>
      <a:tcTxStyle b="on">
        <a:font>
          <a:latin typeface="Palatino Linotype"/>
          <a:ea typeface="Palatino Linotype"/>
          <a:cs typeface="Palatino Linotype"/>
        </a:font>
        <a:srgbClr val="FFFFFF"/>
      </a:tcTxStyle>
      <a:tcStyle>
        <a:tcBdr/>
        <a:fill>
          <a:solidFill>
            <a:srgbClr val="5B9BD5"/>
          </a:solidFill>
        </a:fill>
      </a:tcStyle>
    </a:lastCol>
    <a:firstCol>
      <a:tcTxStyle b="on">
        <a:font>
          <a:latin typeface="Palatino Linotype"/>
          <a:ea typeface="Palatino Linotype"/>
          <a:cs typeface="Palatino Linotype"/>
        </a:font>
        <a:srgbClr val="FFFFFF"/>
      </a:tcTxStyle>
      <a:tcStyle>
        <a:tcBdr/>
        <a:fill>
          <a:solidFill>
            <a:srgbClr val="5B9BD5"/>
          </a:solidFill>
        </a:fill>
      </a:tcStyle>
    </a:firstCol>
    <a:lastRow>
      <a:tcTxStyle b="on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5B9BD5"/>
          </a:solidFill>
        </a:fill>
      </a:tcStyle>
    </a:lastRow>
    <a:firstRow>
      <a:tcTxStyle b="on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5B9BD5"/>
          </a:solidFill>
        </a:fill>
      </a:tcStyle>
    </a:firstRow>
  </a:tblStyle>
  <a:tblStyle styleId="{93B43F60-71A1-4E8E-B5EE-AD344571938A}" styleName="">
    <a:wholeTbl>
      <a:tcTxStyle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1" cap="flat" cmpd="sng" algn="ctr">
              <a:solidFill>
                <a:srgbClr val="A5A5A5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A5A5A5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A5A5A5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A5A5A5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/>
          </a:solidFill>
        </a:fill>
      </a:tcStyle>
    </a:wholeTbl>
    <a:band1H>
      <a:tcTxStyle>
        <a:font>
          <a:latin typeface=""/>
          <a:ea typeface=""/>
          <a:cs typeface=""/>
        </a:font>
      </a:tcTxStyle>
      <a:tcStyle>
        <a:tcBdr/>
        <a:fill>
          <a:solidFill>
            <a:srgbClr val="A5A5A5"/>
          </a:solidFill>
        </a:fill>
      </a:tcStyle>
    </a:band1H>
    <a:band2H>
      <a:tcTxStyle>
        <a:font>
          <a:latin typeface=""/>
          <a:ea typeface=""/>
          <a:cs typeface=""/>
        </a:font>
      </a:tcTxStyle>
      <a:tcStyle>
        <a:tcBdr/>
      </a:tcStyle>
    </a:band2H>
    <a:band1V>
      <a:tcTxStyle>
        <a:font>
          <a:latin typeface=""/>
          <a:ea typeface=""/>
          <a:cs typeface=""/>
        </a:font>
      </a:tcTxStyle>
      <a:tcStyle>
        <a:tcBdr/>
        <a:fill>
          <a:solidFill>
            <a:srgbClr val="A5A5A5"/>
          </a:solidFill>
        </a:fill>
      </a:tcStyle>
    </a:band1V>
    <a:band2V>
      <a:tcTxStyle>
        <a:font>
          <a:latin typeface=""/>
          <a:ea typeface=""/>
          <a:cs typeface=""/>
        </a:font>
      </a:tcTxStyle>
      <a:tcStyle>
        <a:tcBdr/>
      </a:tcStyle>
    </a:band2V>
    <a:lastCol>
      <a:tcTxStyle b="on">
        <a:font>
          <a:latin typeface=""/>
          <a:ea typeface=""/>
          <a:cs typeface=""/>
        </a:font>
      </a:tcTxStyle>
      <a:tcStyle>
        <a:tcBdr/>
      </a:tcStyle>
    </a:lastCol>
    <a:firstCol>
      <a:tcTxStyle b="on">
        <a:font>
          <a:latin typeface=""/>
          <a:ea typeface=""/>
          <a:cs typeface=""/>
        </a:font>
      </a:tcTxStyle>
      <a:tcStyle>
        <a:tcBdr/>
      </a:tcStyle>
    </a:firstCol>
    <a:lastRow>
      <a:tcTxStyle b="on">
        <a:font>
          <a:latin typeface=""/>
          <a:ea typeface=""/>
          <a:cs typeface=""/>
        </a:font>
      </a:tcTxStyle>
      <a:tcStyle>
        <a:tcBdr>
          <a:top>
            <a:ln w="50804" cap="flat" cmpd="sng" algn="ctr">
              <a:solidFill>
                <a:srgbClr val="A5A5A5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/>
          </a:solidFill>
        </a:fill>
      </a:tcStyle>
    </a:lastRow>
    <a:firstRow>
      <a:tcTxStyle b="on">
        <a:font>
          <a:latin typeface=""/>
          <a:ea typeface=""/>
          <a:cs typeface=""/>
        </a:font>
      </a:tcTxStyle>
      <a:tcStyle>
        <a:tcBdr>
          <a:bottom>
            <a:ln w="25402" cap="flat" cmpd="sng" algn="ctr">
              <a:solidFill>
                <a:srgbClr val="A5A5A5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/>
          </a:solidFill>
        </a:fill>
      </a:tcStyle>
    </a:firstRow>
  </a:tblStyle>
  <a:tblStyle styleId="{10A1B5D5-9B99-4C35-A422-299274C87663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/>
          </a:solidFill>
        </a:fill>
      </a:tcStyle>
    </a:wholeTbl>
    <a:band1H>
      <a:tcStyle>
        <a:tcBdr/>
        <a:fill>
          <a:solidFill>
            <a:srgbClr val="EBF1E9"/>
          </a:solidFill>
        </a:fill>
      </a:tcStyle>
    </a:band1H>
    <a:band1V>
      <a:tcStyle>
        <a:tcBdr/>
        <a:fill>
          <a:solidFill>
            <a:srgbClr val="EBF1E9"/>
          </a:solidFill>
        </a:fill>
      </a:tcStyle>
    </a:band1V>
    <a:lastCol>
      <a:tcTxStyle b="on">
        <a:font>
          <a:latin typeface=""/>
          <a:ea typeface=""/>
          <a:cs typeface=""/>
        </a:font>
      </a:tcTxStyle>
      <a:tcStyle>
        <a:tcBdr/>
      </a:tcStyle>
    </a:lastCol>
    <a:firstCol>
      <a:tcTxStyle b="on">
        <a:font>
          <a:latin typeface=""/>
          <a:ea typeface=""/>
          <a:cs typeface=""/>
        </a:font>
      </a:tcTxStyle>
      <a:tcStyle>
        <a:tcBdr/>
      </a:tcStyle>
    </a:firstCol>
    <a:lastRow>
      <a:tcTxStyle b="on">
        <a:font>
          <a:latin typeface=""/>
          <a:ea typeface=""/>
          <a:cs typeface=""/>
        </a:font>
      </a:tcTxStyle>
      <a:tcStyle>
        <a:tcBdr>
          <a:top>
            <a:ln w="50804" cap="flat" cmpd="dbl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70AD47"/>
          </a:solidFill>
        </a:fill>
      </a:tcStyle>
    </a:firstRow>
  </a:tblStyle>
  <a:tblStyle styleId="{93296810-A885-4BE3-A3E7-6D5BEEA58F35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BF1E9"/>
          </a:solidFill>
        </a:fill>
      </a:tcStyle>
    </a:wholeTbl>
    <a:band1H>
      <a:tcStyle>
        <a:tcBdr/>
        <a:fill>
          <a:solidFill>
            <a:srgbClr val="D5E3CF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D5E3CF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70AD47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70AD47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70AD47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70AD47"/>
          </a:solidFill>
        </a:fill>
      </a:tcStyle>
    </a:firstRow>
  </a:tblStyle>
  <a:tblStyle styleId="{E8B1032C-EA38-4F05-BA0D-38AFFFC7BED3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wholeTbl>
    <a:band1H>
      <a:tcStyle>
        <a:tcBdr/>
        <a:fill>
          <a:solidFill>
            <a:srgbClr val="70AD47"/>
          </a:solidFill>
        </a:fill>
      </a:tcStyle>
    </a:band1H>
    <a:band1V>
      <a:tcStyle>
        <a:tcBdr/>
        <a:fill>
          <a:solidFill>
            <a:srgbClr val="70AD47"/>
          </a:solidFill>
        </a:fill>
      </a:tcStyle>
    </a:band1V>
    <a:lastCol>
      <a:tcTxStyle b="on">
        <a:font>
          <a:latin typeface=""/>
          <a:ea typeface=""/>
          <a:cs typeface=""/>
        </a:font>
      </a:tcTxStyle>
      <a:tcStyle>
        <a:tcBdr/>
      </a:tcStyle>
    </a:lastCol>
    <a:firstCol>
      <a:tcTxStyle b="on">
        <a:font>
          <a:latin typeface=""/>
          <a:ea typeface=""/>
          <a:cs typeface=""/>
        </a:font>
      </a:tcTxStyle>
      <a:tcStyle>
        <a:tcBdr/>
      </a:tcStyle>
    </a:firstCol>
    <a:lastRow>
      <a:tcTxStyle b="on">
        <a:font>
          <a:latin typeface=""/>
          <a:ea typeface=""/>
          <a:cs typeface=""/>
        </a:font>
      </a:tcTxStyle>
      <a:tcStyle>
        <a:tcBdr>
          <a:top>
            <a:ln w="50804" cap="flat" cmpd="dbl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top>
        </a:tcBdr>
      </a:tcStyle>
    </a:lastRow>
    <a:firstRow>
      <a:tcTxStyle b="on">
        <a:font>
          <a:latin typeface=""/>
          <a:ea typeface=""/>
          <a:cs typeface=""/>
        </a:font>
      </a:tcTxStyle>
      <a:tcStyle>
        <a:tcBdr>
          <a:bottom>
            <a:ln w="2540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firstRow>
  </a:tblStyle>
  <a:tblStyle styleId="{AAE38DA6-B5A5-43FA-BE72-B906ADF7F1B4}" styleName="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>
        <a:font>
          <a:latin typeface=""/>
          <a:ea typeface=""/>
          <a:cs typeface=""/>
        </a:font>
      </a:tcTxStyle>
      <a:tcStyle>
        <a:tcBdr/>
      </a:tcStyle>
    </a:band1H>
    <a:band2H>
      <a:tcTxStyle>
        <a:font>
          <a:latin typeface=""/>
          <a:ea typeface=""/>
          <a:cs typeface=""/>
        </a:font>
      </a:tcTxStyle>
      <a:tcStyle>
        <a:tcBdr/>
      </a:tcStyle>
    </a:band2H>
    <a:band1V>
      <a:tcTxStyle>
        <a:font>
          <a:latin typeface=""/>
          <a:ea typeface=""/>
          <a:cs typeface=""/>
        </a:font>
      </a:tcTxStyle>
      <a:tcStyle>
        <a:tcBdr/>
      </a:tcStyle>
    </a:band1V>
    <a:band2V>
      <a:tcTxStyle>
        <a:font>
          <a:latin typeface=""/>
          <a:ea typeface=""/>
          <a:cs typeface=""/>
        </a:font>
      </a:tcTxStyle>
      <a:tcStyle>
        <a:tcBdr/>
      </a:tcStyle>
    </a:band2V>
    <a:lastCol>
      <a:tcTxStyle>
        <a:font>
          <a:latin typeface=""/>
          <a:ea typeface=""/>
          <a:cs typeface=""/>
        </a:font>
      </a:tcTxStyle>
      <a:tcStyle>
        <a:tcBdr/>
      </a:tcStyle>
    </a:lastCol>
    <a:firstCol>
      <a:tcTxStyle>
        <a:font>
          <a:latin typeface=""/>
          <a:ea typeface=""/>
          <a:cs typeface=""/>
        </a:font>
      </a:tcTxStyle>
      <a:tcStyle>
        <a:tcBdr/>
      </a:tcStyle>
    </a:firstCol>
    <a:lastRow>
      <a:tcTxStyle>
        <a:font>
          <a:latin typeface=""/>
          <a:ea typeface=""/>
          <a:cs typeface=""/>
        </a:font>
      </a:tcTxStyle>
      <a:tcStyle>
        <a:tcBdr/>
      </a:tcStyle>
    </a:lastRow>
    <a:firstRow>
      <a:tcTxStyle>
        <a:font>
          <a:latin typeface=""/>
          <a:ea typeface=""/>
          <a:cs typeface=""/>
        </a:font>
      </a:tcTxStyle>
      <a:tcStyle>
        <a:tcBdr/>
      </a:tcStyle>
    </a:firstRow>
  </a:tblStyle>
  <a:tblStyle styleId="{912C8C85-51F0-491E-9774-3900AFEF0FD7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wholeTbl>
    <a:band1H>
      <a:tcStyle>
        <a:tcBdr>
          <a:top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band1H>
    <a:band1V>
      <a:tcStyle>
        <a:tcBdr>
          <a:left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right>
        </a:tcBdr>
      </a:tcStyle>
    </a:band1V>
    <a:band2V>
      <a:tcStyle>
        <a:tcBdr>
          <a:left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3172" cap="flat" cmpd="sng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right>
        </a:tcBdr>
      </a:tcStyle>
    </a:band2V>
    <a:lastCol>
      <a:tcTxStyle b="on">
        <a:font>
          <a:latin typeface=""/>
          <a:ea typeface=""/>
          <a:cs typeface=""/>
        </a:font>
      </a:tcTxStyle>
      <a:tcStyle>
        <a:tcBdr/>
      </a:tcStyle>
    </a:lastCol>
    <a:firstCol>
      <a:tcTxStyle b="on">
        <a:font>
          <a:latin typeface=""/>
          <a:ea typeface=""/>
          <a:cs typeface=""/>
        </a:font>
      </a:tcTxStyle>
      <a:tcStyle>
        <a:tcBdr/>
      </a:tcStyle>
    </a:firstCol>
    <a:lastRow>
      <a:tcTxStyle b="on">
        <a:font>
          <a:latin typeface=""/>
          <a:ea typeface=""/>
          <a:cs typeface=""/>
        </a:font>
      </a:tcTxStyle>
      <a:tcStyle>
        <a:tcBdr>
          <a:top>
            <a:ln w="50804" cap="flat" cmpd="dbl" algn="ctr">
              <a:solidFill>
                <a:srgbClr val="70AD47"/>
              </a:solidFill>
              <a:prstDash val="solid"/>
              <a:round/>
              <a:headEnd type="none" w="med" len="med"/>
              <a:tailEnd type="none" w="med" len="med"/>
            </a:ln>
          </a:top>
        </a:tcBdr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70AD47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;n">
            <a:extLst>
              <a:ext uri="{FF2B5EF4-FFF2-40B4-BE49-F238E27FC236}">
                <a16:creationId xmlns:a16="http://schemas.microsoft.com/office/drawing/2014/main" id="{7FA04502-4E8A-4583-B973-9C782F7F5D9A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45657" cy="498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45701" rIns="91421" bIns="45701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Google Shape;4;n">
            <a:extLst>
              <a:ext uri="{FF2B5EF4-FFF2-40B4-BE49-F238E27FC236}">
                <a16:creationId xmlns:a16="http://schemas.microsoft.com/office/drawing/2014/main" id="{3025523E-B5BD-4263-9FD5-4BA13A0D3B45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50446" y="0"/>
            <a:ext cx="2945657" cy="498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45701" rIns="91421" bIns="45701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defRPr>
            </a:lvl1pPr>
          </a:lstStyle>
          <a:p>
            <a:pPr lvl="0"/>
            <a:endParaRPr lang="en-US"/>
          </a:p>
        </p:txBody>
      </p:sp>
      <p:sp>
        <p:nvSpPr>
          <p:cNvPr id="4" name="Google Shape;5;n">
            <a:extLst>
              <a:ext uri="{FF2B5EF4-FFF2-40B4-BE49-F238E27FC236}">
                <a16:creationId xmlns:a16="http://schemas.microsoft.com/office/drawing/2014/main" id="{B891C41A-801D-4055-9948-12ABEAE7B3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6"/>
            <a:ext cx="5956301" cy="3349620"/>
          </a:xfrm>
          <a:prstGeom prst="rect">
            <a:avLst/>
          </a:prstGeom>
          <a:noFill/>
          <a:ln w="12701" cap="flat">
            <a:solidFill>
              <a:srgbClr val="000000"/>
            </a:solidFill>
            <a:prstDash val="solid"/>
            <a:round/>
          </a:ln>
        </p:spPr>
      </p:sp>
      <p:sp>
        <p:nvSpPr>
          <p:cNvPr id="5" name="Google Shape;6;n">
            <a:extLst>
              <a:ext uri="{FF2B5EF4-FFF2-40B4-BE49-F238E27FC236}">
                <a16:creationId xmlns:a16="http://schemas.microsoft.com/office/drawing/2014/main" id="{32F3C937-2E68-4194-9EA4-99A3C8DBD5AE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79764" y="4777959"/>
            <a:ext cx="5438137" cy="390924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45701" rIns="91421" bIns="45701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6" name="Google Shape;7;n">
            <a:extLst>
              <a:ext uri="{FF2B5EF4-FFF2-40B4-BE49-F238E27FC236}">
                <a16:creationId xmlns:a16="http://schemas.microsoft.com/office/drawing/2014/main" id="{771FA17B-AE0D-4555-9C76-11F59B1D8F92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9430088"/>
            <a:ext cx="2945657" cy="498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Google Shape;8;n">
            <a:extLst>
              <a:ext uri="{FF2B5EF4-FFF2-40B4-BE49-F238E27FC236}">
                <a16:creationId xmlns:a16="http://schemas.microsoft.com/office/drawing/2014/main" id="{0EAAA34F-4BE8-4159-B3CA-31454702BB8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defRPr>
            </a:lvl1pPr>
          </a:lstStyle>
          <a:p>
            <a:pPr lvl="0"/>
            <a:fld id="{FB2790FF-222D-445B-B355-5A8B2C18BB5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61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457200" marR="0" lvl="0" indent="-22860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0" cap="none" spc="0" baseline="0">
        <a:solidFill>
          <a:srgbClr val="000000"/>
        </a:solidFill>
        <a:uFillTx/>
        <a:latin typeface="Microsoft JhengHei"/>
        <a:ea typeface="Microsoft JhengHei"/>
        <a:cs typeface="Microsoft JhengHei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1:notes">
            <a:extLst>
              <a:ext uri="{FF2B5EF4-FFF2-40B4-BE49-F238E27FC236}">
                <a16:creationId xmlns:a16="http://schemas.microsoft.com/office/drawing/2014/main" id="{C3E26841-F2EB-418B-8631-71C644E794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Google Shape;103;p1:notes">
            <a:extLst>
              <a:ext uri="{FF2B5EF4-FFF2-40B4-BE49-F238E27FC236}">
                <a16:creationId xmlns:a16="http://schemas.microsoft.com/office/drawing/2014/main" id="{A245086B-0C55-4D17-8672-5D8C7512FDC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04;p1:notes">
            <a:extLst>
              <a:ext uri="{FF2B5EF4-FFF2-40B4-BE49-F238E27FC236}">
                <a16:creationId xmlns:a16="http://schemas.microsoft.com/office/drawing/2014/main" id="{6AFDDFBE-14F1-43C3-94AB-B8027D4DA614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F40C8E2-CABA-4D2E-82E7-48538BE5DF20}" type="slidenum">
              <a:t>1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7;p10:notes">
            <a:extLst>
              <a:ext uri="{FF2B5EF4-FFF2-40B4-BE49-F238E27FC236}">
                <a16:creationId xmlns:a16="http://schemas.microsoft.com/office/drawing/2014/main" id="{F845DEFA-8CBF-43EF-8B27-9A2C5DB6D4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178;p10:notes">
            <a:extLst>
              <a:ext uri="{FF2B5EF4-FFF2-40B4-BE49-F238E27FC236}">
                <a16:creationId xmlns:a16="http://schemas.microsoft.com/office/drawing/2014/main" id="{4D472EE4-7395-45D8-BC98-67254BCDFEE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79;p10:notes">
            <a:extLst>
              <a:ext uri="{FF2B5EF4-FFF2-40B4-BE49-F238E27FC236}">
                <a16:creationId xmlns:a16="http://schemas.microsoft.com/office/drawing/2014/main" id="{C5D85CC8-AB95-4CEA-B7F8-8E66BC9C0C6E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47F2F39-B2BF-412B-86DA-30D9844A990A}" type="slidenum">
              <a:t>11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5;p11:notes">
            <a:extLst>
              <a:ext uri="{FF2B5EF4-FFF2-40B4-BE49-F238E27FC236}">
                <a16:creationId xmlns:a16="http://schemas.microsoft.com/office/drawing/2014/main" id="{B838EDD5-2E06-44B0-A8B0-2A10B86A59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186;p11:notes">
            <a:extLst>
              <a:ext uri="{FF2B5EF4-FFF2-40B4-BE49-F238E27FC236}">
                <a16:creationId xmlns:a16="http://schemas.microsoft.com/office/drawing/2014/main" id="{826B5ADF-451D-4B2B-A264-BE947134964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87;p11:notes">
            <a:extLst>
              <a:ext uri="{FF2B5EF4-FFF2-40B4-BE49-F238E27FC236}">
                <a16:creationId xmlns:a16="http://schemas.microsoft.com/office/drawing/2014/main" id="{E3AA693C-944C-458D-89BE-C31DD91BEAD7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F1CABBE-1229-4097-A078-FBA1162D808D}" type="slidenum">
              <a:t>12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3;p12:notes">
            <a:extLst>
              <a:ext uri="{FF2B5EF4-FFF2-40B4-BE49-F238E27FC236}">
                <a16:creationId xmlns:a16="http://schemas.microsoft.com/office/drawing/2014/main" id="{B86A2AE5-E322-4709-BB44-A82C5E1F01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194;p12:notes">
            <a:extLst>
              <a:ext uri="{FF2B5EF4-FFF2-40B4-BE49-F238E27FC236}">
                <a16:creationId xmlns:a16="http://schemas.microsoft.com/office/drawing/2014/main" id="{C1F252A1-B36B-4C7E-85AD-A3F1B8422D8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95;p12:notes">
            <a:extLst>
              <a:ext uri="{FF2B5EF4-FFF2-40B4-BE49-F238E27FC236}">
                <a16:creationId xmlns:a16="http://schemas.microsoft.com/office/drawing/2014/main" id="{42C6A82B-B846-41F8-8972-5C0093D6B298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FD5CC88-19F6-45A2-810C-851D094CF3BD}" type="slidenum">
              <a:t>13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3;p13:notes">
            <a:extLst>
              <a:ext uri="{FF2B5EF4-FFF2-40B4-BE49-F238E27FC236}">
                <a16:creationId xmlns:a16="http://schemas.microsoft.com/office/drawing/2014/main" id="{5E4D23BE-979B-4948-BFC9-9B839EA301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204;p13:notes">
            <a:extLst>
              <a:ext uri="{FF2B5EF4-FFF2-40B4-BE49-F238E27FC236}">
                <a16:creationId xmlns:a16="http://schemas.microsoft.com/office/drawing/2014/main" id="{93BC5D72-09FC-4A69-9B30-47CC011B6D8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205;p13:notes">
            <a:extLst>
              <a:ext uri="{FF2B5EF4-FFF2-40B4-BE49-F238E27FC236}">
                <a16:creationId xmlns:a16="http://schemas.microsoft.com/office/drawing/2014/main" id="{335E60D3-59B1-4E7C-BD39-FD2265714CE5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FB1F019-BC17-4493-9940-19366C78EBB4}" type="slidenum">
              <a:t>14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6;p14:notes">
            <a:extLst>
              <a:ext uri="{FF2B5EF4-FFF2-40B4-BE49-F238E27FC236}">
                <a16:creationId xmlns:a16="http://schemas.microsoft.com/office/drawing/2014/main" id="{37D0461F-EE53-4A79-A707-D095E070DB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217;p14:notes">
            <a:extLst>
              <a:ext uri="{FF2B5EF4-FFF2-40B4-BE49-F238E27FC236}">
                <a16:creationId xmlns:a16="http://schemas.microsoft.com/office/drawing/2014/main" id="{DC5E7A3D-1C28-4B41-BDA7-D0D173F548F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218;p14:notes">
            <a:extLst>
              <a:ext uri="{FF2B5EF4-FFF2-40B4-BE49-F238E27FC236}">
                <a16:creationId xmlns:a16="http://schemas.microsoft.com/office/drawing/2014/main" id="{56D5325A-EC7C-4935-89DC-D367EE876140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3BD7061-04C8-4596-9AC8-71CC09499C38}" type="slidenum">
              <a:t>15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9;p15:notes">
            <a:extLst>
              <a:ext uri="{FF2B5EF4-FFF2-40B4-BE49-F238E27FC236}">
                <a16:creationId xmlns:a16="http://schemas.microsoft.com/office/drawing/2014/main" id="{93571E5F-CBA0-4C24-BCB5-7A4E02E72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230;p15:notes">
            <a:extLst>
              <a:ext uri="{FF2B5EF4-FFF2-40B4-BE49-F238E27FC236}">
                <a16:creationId xmlns:a16="http://schemas.microsoft.com/office/drawing/2014/main" id="{2BA8FDF0-DCD6-4BBB-A879-F958FA96AFC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231;p15:notes">
            <a:extLst>
              <a:ext uri="{FF2B5EF4-FFF2-40B4-BE49-F238E27FC236}">
                <a16:creationId xmlns:a16="http://schemas.microsoft.com/office/drawing/2014/main" id="{FF6E5D07-326D-43C9-B0C2-25F7891A56DC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8FFD1F-BA0E-4AF9-BC98-ED15FE491CB7}" type="slidenum">
              <a:t>16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1;p16:notes">
            <a:extLst>
              <a:ext uri="{FF2B5EF4-FFF2-40B4-BE49-F238E27FC236}">
                <a16:creationId xmlns:a16="http://schemas.microsoft.com/office/drawing/2014/main" id="{F65A5269-C099-4596-8A06-65DCC11DA2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242;p16:notes">
            <a:extLst>
              <a:ext uri="{FF2B5EF4-FFF2-40B4-BE49-F238E27FC236}">
                <a16:creationId xmlns:a16="http://schemas.microsoft.com/office/drawing/2014/main" id="{5223E12B-0EB8-4CD6-B3EA-9AFB9244F06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243;p16:notes">
            <a:extLst>
              <a:ext uri="{FF2B5EF4-FFF2-40B4-BE49-F238E27FC236}">
                <a16:creationId xmlns:a16="http://schemas.microsoft.com/office/drawing/2014/main" id="{7714C97D-DD29-4E6D-BD9F-4E90DE9DCAE6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46C5069-1F28-4F2A-89CF-A06056879600}" type="slidenum">
              <a:t>17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1;p17:notes">
            <a:extLst>
              <a:ext uri="{FF2B5EF4-FFF2-40B4-BE49-F238E27FC236}">
                <a16:creationId xmlns:a16="http://schemas.microsoft.com/office/drawing/2014/main" id="{23CE3B8A-A120-4B6B-A28C-4701956C1D7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Google Shape;252;p17:notes">
            <a:extLst>
              <a:ext uri="{FF2B5EF4-FFF2-40B4-BE49-F238E27FC236}">
                <a16:creationId xmlns:a16="http://schemas.microsoft.com/office/drawing/2014/main" id="{826536B6-F052-45B1-9C23-85FB35C3B6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3;p2:notes">
            <a:extLst>
              <a:ext uri="{FF2B5EF4-FFF2-40B4-BE49-F238E27FC236}">
                <a16:creationId xmlns:a16="http://schemas.microsoft.com/office/drawing/2014/main" id="{D908B2CD-FDFC-48E1-A068-250F79C5B2D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Google Shape;114;p2:notes">
            <a:extLst>
              <a:ext uri="{FF2B5EF4-FFF2-40B4-BE49-F238E27FC236}">
                <a16:creationId xmlns:a16="http://schemas.microsoft.com/office/drawing/2014/main" id="{3C146919-67D9-40EB-B898-E3FEBD8D56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0;p3:notes">
            <a:extLst>
              <a:ext uri="{FF2B5EF4-FFF2-40B4-BE49-F238E27FC236}">
                <a16:creationId xmlns:a16="http://schemas.microsoft.com/office/drawing/2014/main" id="{E0443964-B8D2-4566-B946-7A3279183D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121;p3:notes">
            <a:extLst>
              <a:ext uri="{FF2B5EF4-FFF2-40B4-BE49-F238E27FC236}">
                <a16:creationId xmlns:a16="http://schemas.microsoft.com/office/drawing/2014/main" id="{287E7B1F-75EC-4FB3-B57D-179754C3847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22;p3:notes">
            <a:extLst>
              <a:ext uri="{FF2B5EF4-FFF2-40B4-BE49-F238E27FC236}">
                <a16:creationId xmlns:a16="http://schemas.microsoft.com/office/drawing/2014/main" id="{6A61D788-27C6-43BC-BCCE-4AEF4A946A2B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F2BF243-A720-4308-BE38-8C43F8BF5DEA}" type="slidenum">
              <a:t>4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8;p4:notes">
            <a:extLst>
              <a:ext uri="{FF2B5EF4-FFF2-40B4-BE49-F238E27FC236}">
                <a16:creationId xmlns:a16="http://schemas.microsoft.com/office/drawing/2014/main" id="{510C0724-48AA-4A76-A94A-9950C4E9DC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129;p4:notes">
            <a:extLst>
              <a:ext uri="{FF2B5EF4-FFF2-40B4-BE49-F238E27FC236}">
                <a16:creationId xmlns:a16="http://schemas.microsoft.com/office/drawing/2014/main" id="{DDA779DB-5D06-4C2B-A403-627AA6835B5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30;p4:notes">
            <a:extLst>
              <a:ext uri="{FF2B5EF4-FFF2-40B4-BE49-F238E27FC236}">
                <a16:creationId xmlns:a16="http://schemas.microsoft.com/office/drawing/2014/main" id="{643CA857-F2CE-4174-BC82-4A01713D8791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6B262DC-C9C1-4B0F-BE70-A5016FF8C95F}" type="slidenum">
              <a:t>5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5:notes">
            <a:extLst>
              <a:ext uri="{FF2B5EF4-FFF2-40B4-BE49-F238E27FC236}">
                <a16:creationId xmlns:a16="http://schemas.microsoft.com/office/drawing/2014/main" id="{2557B733-8CD0-4FCE-997A-B8BA24BA17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137;p5:notes">
            <a:extLst>
              <a:ext uri="{FF2B5EF4-FFF2-40B4-BE49-F238E27FC236}">
                <a16:creationId xmlns:a16="http://schemas.microsoft.com/office/drawing/2014/main" id="{FACB36EF-72B5-42E9-9684-8A0940501F3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38;p5:notes">
            <a:extLst>
              <a:ext uri="{FF2B5EF4-FFF2-40B4-BE49-F238E27FC236}">
                <a16:creationId xmlns:a16="http://schemas.microsoft.com/office/drawing/2014/main" id="{E1F4D33B-D843-426F-9B65-F79A967E85C5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FD44873-5347-48F7-A016-61ACB2B3CCE3}" type="slidenum">
              <a:t>6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4;p6:notes">
            <a:extLst>
              <a:ext uri="{FF2B5EF4-FFF2-40B4-BE49-F238E27FC236}">
                <a16:creationId xmlns:a16="http://schemas.microsoft.com/office/drawing/2014/main" id="{769C3BB1-DC14-4688-8F6F-611A7071CD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Google Shape;145;p6:notes">
            <a:extLst>
              <a:ext uri="{FF2B5EF4-FFF2-40B4-BE49-F238E27FC236}">
                <a16:creationId xmlns:a16="http://schemas.microsoft.com/office/drawing/2014/main" id="{6693A1F2-0059-45F6-A122-402D4174917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46;p6:notes">
            <a:extLst>
              <a:ext uri="{FF2B5EF4-FFF2-40B4-BE49-F238E27FC236}">
                <a16:creationId xmlns:a16="http://schemas.microsoft.com/office/drawing/2014/main" id="{D3AF84F4-E5D4-4E5F-982C-ACCE8084A09B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84F4123-A836-442B-BFD9-79FFE523B6B8}" type="slidenum">
              <a:t>7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2;p7:notes">
            <a:extLst>
              <a:ext uri="{FF2B5EF4-FFF2-40B4-BE49-F238E27FC236}">
                <a16:creationId xmlns:a16="http://schemas.microsoft.com/office/drawing/2014/main" id="{A0135E9C-6566-4FFA-9B6E-69B9AD8A3D0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Google Shape;153;p7:notes">
            <a:extLst>
              <a:ext uri="{FF2B5EF4-FFF2-40B4-BE49-F238E27FC236}">
                <a16:creationId xmlns:a16="http://schemas.microsoft.com/office/drawing/2014/main" id="{E5DC9E86-5F01-424E-9FA7-85ADAF0074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9;p8:notes">
            <a:extLst>
              <a:ext uri="{FF2B5EF4-FFF2-40B4-BE49-F238E27FC236}">
                <a16:creationId xmlns:a16="http://schemas.microsoft.com/office/drawing/2014/main" id="{27121C5F-FBBD-40ED-87E7-8595D6FF61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Google Shape;160;p8:notes">
            <a:extLst>
              <a:ext uri="{FF2B5EF4-FFF2-40B4-BE49-F238E27FC236}">
                <a16:creationId xmlns:a16="http://schemas.microsoft.com/office/drawing/2014/main" id="{C4EC877E-D7DC-4380-8A60-06A7B091EFE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61;p8:notes">
            <a:extLst>
              <a:ext uri="{FF2B5EF4-FFF2-40B4-BE49-F238E27FC236}">
                <a16:creationId xmlns:a16="http://schemas.microsoft.com/office/drawing/2014/main" id="{4F020CE1-7669-48FF-8A41-4F7CC9FCD4D0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23CAEB-6D24-48FF-9064-AC72973B093B}" type="slidenum">
              <a:t>9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8;p9:notes">
            <a:extLst>
              <a:ext uri="{FF2B5EF4-FFF2-40B4-BE49-F238E27FC236}">
                <a16:creationId xmlns:a16="http://schemas.microsoft.com/office/drawing/2014/main" id="{F0D78201-FBFF-4A8F-A2DE-7BE9E3A035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Google Shape;169;p9:notes">
            <a:extLst>
              <a:ext uri="{FF2B5EF4-FFF2-40B4-BE49-F238E27FC236}">
                <a16:creationId xmlns:a16="http://schemas.microsoft.com/office/drawing/2014/main" id="{D51800BD-73AC-44BE-A529-2A6B456CB64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Google Shape;170;p9:notes">
            <a:extLst>
              <a:ext uri="{FF2B5EF4-FFF2-40B4-BE49-F238E27FC236}">
                <a16:creationId xmlns:a16="http://schemas.microsoft.com/office/drawing/2014/main" id="{7ED1CD36-F746-48F1-BDFF-6980D0C19876}"/>
              </a:ext>
            </a:extLst>
          </p:cNvPr>
          <p:cNvSpPr txBox="1"/>
          <p:nvPr/>
        </p:nvSpPr>
        <p:spPr>
          <a:xfrm>
            <a:off x="3850446" y="9430088"/>
            <a:ext cx="2945657" cy="4981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E202CE6-0C72-4FBE-A367-EDCEECB02677}" type="slidenum">
              <a:t>10</a:t>
            </a:fld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24;p19">
            <a:extLst>
              <a:ext uri="{FF2B5EF4-FFF2-40B4-BE49-F238E27FC236}">
                <a16:creationId xmlns:a16="http://schemas.microsoft.com/office/drawing/2014/main" id="{173DC60A-4EAE-42AE-9259-68434CFBA1A5}"/>
              </a:ext>
            </a:extLst>
          </p:cNvPr>
          <p:cNvGrpSpPr/>
          <p:nvPr/>
        </p:nvGrpSpPr>
        <p:grpSpPr>
          <a:xfrm>
            <a:off x="0" y="6208894"/>
            <a:ext cx="12191996" cy="649105"/>
            <a:chOff x="0" y="6208894"/>
            <a:chExt cx="12191996" cy="649105"/>
          </a:xfrm>
        </p:grpSpPr>
        <p:sp>
          <p:nvSpPr>
            <p:cNvPr id="3" name="Google Shape;25;p19">
              <a:extLst>
                <a:ext uri="{FF2B5EF4-FFF2-40B4-BE49-F238E27FC236}">
                  <a16:creationId xmlns:a16="http://schemas.microsoft.com/office/drawing/2014/main" id="{9F58AF20-FD0D-4D87-976B-563AED6CD716}"/>
                </a:ext>
              </a:extLst>
            </p:cNvPr>
            <p:cNvSpPr/>
            <p:nvPr/>
          </p:nvSpPr>
          <p:spPr>
            <a:xfrm>
              <a:off x="3044" y="6220178"/>
              <a:ext cx="12188952" cy="637821"/>
            </a:xfrm>
            <a:prstGeom prst="rect">
              <a:avLst/>
            </a:prstGeom>
            <a:gradFill>
              <a:gsLst>
                <a:gs pos="0">
                  <a:srgbClr val="DCE5A3"/>
                </a:gs>
                <a:gs pos="100000">
                  <a:srgbClr val="D6E095"/>
                </a:gs>
              </a:gsLst>
              <a:lin ang="5400000"/>
            </a:gradFill>
            <a:ln cap="flat">
              <a:noFill/>
              <a:prstDash val="solid"/>
            </a:ln>
          </p:spPr>
          <p:txBody>
            <a:bodyPr vert="horz" wrap="square" lIns="91421" tIns="45701" rIns="91421" bIns="45701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0" cap="none" spc="0" baseline="0">
                <a:solidFill>
                  <a:srgbClr val="000000"/>
                </a:solidFill>
                <a:uFillTx/>
                <a:latin typeface="MingLiu"/>
                <a:ea typeface="MingLiu"/>
                <a:cs typeface="MingLiu"/>
              </a:endParaRPr>
            </a:p>
          </p:txBody>
        </p:sp>
        <p:cxnSp>
          <p:nvCxnSpPr>
            <p:cNvPr id="4" name="Google Shape;26;p19">
              <a:extLst>
                <a:ext uri="{FF2B5EF4-FFF2-40B4-BE49-F238E27FC236}">
                  <a16:creationId xmlns:a16="http://schemas.microsoft.com/office/drawing/2014/main" id="{ABB5FA4B-7015-47D1-B643-3B0622C360D7}"/>
                </a:ext>
              </a:extLst>
            </p:cNvPr>
            <p:cNvCxnSpPr/>
            <p:nvPr/>
          </p:nvCxnSpPr>
          <p:spPr>
            <a:xfrm>
              <a:off x="0" y="6208894"/>
              <a:ext cx="12191996" cy="0"/>
            </a:xfrm>
            <a:prstGeom prst="straightConnector1">
              <a:avLst/>
            </a:prstGeom>
            <a:noFill/>
            <a:ln w="12701" cap="flat">
              <a:solidFill>
                <a:srgbClr val="455F51"/>
              </a:solidFill>
              <a:prstDash val="solid"/>
              <a:miter/>
            </a:ln>
          </p:spPr>
        </p:cxnSp>
      </p:grpSp>
      <p:cxnSp>
        <p:nvCxnSpPr>
          <p:cNvPr id="5" name="Google Shape;27;p19">
            <a:extLst>
              <a:ext uri="{FF2B5EF4-FFF2-40B4-BE49-F238E27FC236}">
                <a16:creationId xmlns:a16="http://schemas.microsoft.com/office/drawing/2014/main" id="{717589A0-1533-46DC-8536-C42B0E39A1D8}"/>
              </a:ext>
            </a:extLst>
          </p:cNvPr>
          <p:cNvCxnSpPr/>
          <p:nvPr/>
        </p:nvCxnSpPr>
        <p:spPr>
          <a:xfrm rot="10799975" flipH="1">
            <a:off x="3044" y="5937940"/>
            <a:ext cx="8248" cy="5641"/>
          </a:xfrm>
          <a:prstGeom prst="straightConnector1">
            <a:avLst/>
          </a:prstGeom>
          <a:noFill/>
          <a:ln w="9528" cap="flat">
            <a:solidFill>
              <a:srgbClr val="549E39"/>
            </a:solidFill>
            <a:prstDash val="solid"/>
            <a:miter/>
          </a:ln>
        </p:spPr>
      </p:cxnSp>
      <p:cxnSp>
        <p:nvCxnSpPr>
          <p:cNvPr id="6" name="Google Shape;28;p19">
            <a:extLst>
              <a:ext uri="{FF2B5EF4-FFF2-40B4-BE49-F238E27FC236}">
                <a16:creationId xmlns:a16="http://schemas.microsoft.com/office/drawing/2014/main" id="{6AA59F69-F555-4BAF-90CD-C978CEE23D28}"/>
              </a:ext>
            </a:extLst>
          </p:cNvPr>
          <p:cNvCxnSpPr/>
          <p:nvPr/>
        </p:nvCxnSpPr>
        <p:spPr>
          <a:xfrm rot="10799975" flipH="1">
            <a:off x="3044" y="5937940"/>
            <a:ext cx="8248" cy="5641"/>
          </a:xfrm>
          <a:prstGeom prst="straightConnector1">
            <a:avLst/>
          </a:prstGeom>
          <a:noFill/>
          <a:ln w="9528" cap="flat">
            <a:solidFill>
              <a:srgbClr val="549E39"/>
            </a:solidFill>
            <a:prstDash val="solid"/>
            <a:miter/>
          </a:ln>
        </p:spPr>
      </p:cxnSp>
      <p:sp>
        <p:nvSpPr>
          <p:cNvPr id="7" name="Google Shape;29;p19">
            <a:extLst>
              <a:ext uri="{FF2B5EF4-FFF2-40B4-BE49-F238E27FC236}">
                <a16:creationId xmlns:a16="http://schemas.microsoft.com/office/drawing/2014/main" id="{FE607BA2-669B-42E4-A95D-A27B3C074B8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711202" y="1371600"/>
            <a:ext cx="10468865" cy="1828800"/>
          </a:xfrm>
        </p:spPr>
        <p:txBody>
          <a:bodyPr tIns="0" rIns="18278"/>
          <a:lstStyle>
            <a:lvl1pPr algn="r">
              <a:defRPr sz="5600" b="1"/>
            </a:lvl1pPr>
          </a:lstStyle>
          <a:p>
            <a:pPr lvl="0"/>
            <a:endParaRPr lang="en-US"/>
          </a:p>
        </p:txBody>
      </p:sp>
      <p:sp>
        <p:nvSpPr>
          <p:cNvPr id="8" name="Google Shape;30;p19">
            <a:extLst>
              <a:ext uri="{FF2B5EF4-FFF2-40B4-BE49-F238E27FC236}">
                <a16:creationId xmlns:a16="http://schemas.microsoft.com/office/drawing/2014/main" id="{864C6C24-FAC1-4394-A7FB-DB795C84851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11202" y="3228536"/>
            <a:ext cx="10472924" cy="1752603"/>
          </a:xfrm>
        </p:spPr>
        <p:txBody>
          <a:bodyPr lIns="0" rIns="18278"/>
          <a:lstStyle>
            <a:lvl1pPr marR="45720" algn="r">
              <a:buNone/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" name="Google Shape;31;p19">
            <a:extLst>
              <a:ext uri="{FF2B5EF4-FFF2-40B4-BE49-F238E27FC236}">
                <a16:creationId xmlns:a16="http://schemas.microsoft.com/office/drawing/2014/main" id="{B5B13FF4-6BC3-4CBA-9445-39DD397996C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10" name="Google Shape;32;p19">
            <a:extLst>
              <a:ext uri="{FF2B5EF4-FFF2-40B4-BE49-F238E27FC236}">
                <a16:creationId xmlns:a16="http://schemas.microsoft.com/office/drawing/2014/main" id="{6D93E4A8-82F7-427C-9B22-91378197380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11" name="Google Shape;33;p19">
            <a:extLst>
              <a:ext uri="{FF2B5EF4-FFF2-40B4-BE49-F238E27FC236}">
                <a16:creationId xmlns:a16="http://schemas.microsoft.com/office/drawing/2014/main" id="{8127FD43-28F5-4B16-9877-FD94A71B772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375FE46-354F-4B93-84A8-31C3CF25DEC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07423"/>
      </p:ext>
    </p:extLst>
  </p:cSld>
  <p:clrMapOvr>
    <a:masterClrMapping/>
  </p:clrMapOvr>
  <p:transition spd="med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0;p28">
            <a:extLst>
              <a:ext uri="{FF2B5EF4-FFF2-40B4-BE49-F238E27FC236}">
                <a16:creationId xmlns:a16="http://schemas.microsoft.com/office/drawing/2014/main" id="{6295D31B-1072-4F71-944A-BD35C054F04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Google Shape;91;p28">
            <a:extLst>
              <a:ext uri="{FF2B5EF4-FFF2-40B4-BE49-F238E27FC236}">
                <a16:creationId xmlns:a16="http://schemas.microsoft.com/office/drawing/2014/main" id="{87DF8532-6275-4589-83FB-DCE1688E3FD4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 rot="5400013">
            <a:off x="3901443" y="-1356357"/>
            <a:ext cx="4389120" cy="10972800"/>
          </a:xfrm>
        </p:spPr>
        <p:txBody>
          <a:bodyPr/>
          <a:lstStyle>
            <a:lvl1pPr indent="-337185">
              <a:spcBef>
                <a:spcPts val="360"/>
              </a:spcBef>
              <a:buSzPts val="1710"/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4" name="Google Shape;92;p28">
            <a:extLst>
              <a:ext uri="{FF2B5EF4-FFF2-40B4-BE49-F238E27FC236}">
                <a16:creationId xmlns:a16="http://schemas.microsoft.com/office/drawing/2014/main" id="{F4AADF31-4600-4861-B7F0-A178E02E47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Google Shape;93;p28">
            <a:extLst>
              <a:ext uri="{FF2B5EF4-FFF2-40B4-BE49-F238E27FC236}">
                <a16:creationId xmlns:a16="http://schemas.microsoft.com/office/drawing/2014/main" id="{78570F1E-818F-47F2-9377-79322B4B131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Google Shape;94;p28">
            <a:extLst>
              <a:ext uri="{FF2B5EF4-FFF2-40B4-BE49-F238E27FC236}">
                <a16:creationId xmlns:a16="http://schemas.microsoft.com/office/drawing/2014/main" id="{ABE71CBF-0891-4FD2-9756-5F13572F519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29AF34C-8172-4A79-B446-FF2343D386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18114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6;p29">
            <a:extLst>
              <a:ext uri="{FF2B5EF4-FFF2-40B4-BE49-F238E27FC236}">
                <a16:creationId xmlns:a16="http://schemas.microsoft.com/office/drawing/2014/main" id="{0D7E8B42-1447-4F8F-9714-21FB48991E50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 rot="5400013">
            <a:off x="7604924" y="2148679"/>
            <a:ext cx="5211759" cy="27432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Google Shape;97;p29">
            <a:extLst>
              <a:ext uri="{FF2B5EF4-FFF2-40B4-BE49-F238E27FC236}">
                <a16:creationId xmlns:a16="http://schemas.microsoft.com/office/drawing/2014/main" id="{50E9BD83-CFC8-440B-A957-F3395B735811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 rot="5400013">
            <a:off x="2016925" y="-492922"/>
            <a:ext cx="5211759" cy="8026402"/>
          </a:xfrm>
        </p:spPr>
        <p:txBody>
          <a:bodyPr/>
          <a:lstStyle>
            <a:lvl1pPr indent="-337185">
              <a:spcBef>
                <a:spcPts val="360"/>
              </a:spcBef>
              <a:buSzPts val="1710"/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4" name="Google Shape;98;p29">
            <a:extLst>
              <a:ext uri="{FF2B5EF4-FFF2-40B4-BE49-F238E27FC236}">
                <a16:creationId xmlns:a16="http://schemas.microsoft.com/office/drawing/2014/main" id="{0BD2F4D8-3EDA-469C-AC19-2D97E5A13DA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Google Shape;99;p29">
            <a:extLst>
              <a:ext uri="{FF2B5EF4-FFF2-40B4-BE49-F238E27FC236}">
                <a16:creationId xmlns:a16="http://schemas.microsoft.com/office/drawing/2014/main" id="{5A2241D7-8288-406A-A009-C89AABAE32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Google Shape;100;p29">
            <a:extLst>
              <a:ext uri="{FF2B5EF4-FFF2-40B4-BE49-F238E27FC236}">
                <a16:creationId xmlns:a16="http://schemas.microsoft.com/office/drawing/2014/main" id="{53E84769-DC75-45BF-ABA6-3F29431A667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F29788-5826-4859-9220-53923857EE8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40035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5;p20">
            <a:extLst>
              <a:ext uri="{FF2B5EF4-FFF2-40B4-BE49-F238E27FC236}">
                <a16:creationId xmlns:a16="http://schemas.microsoft.com/office/drawing/2014/main" id="{B0523888-3F5E-4AC7-AEF9-6E272253FBB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Google Shape;36;p20">
            <a:extLst>
              <a:ext uri="{FF2B5EF4-FFF2-40B4-BE49-F238E27FC236}">
                <a16:creationId xmlns:a16="http://schemas.microsoft.com/office/drawing/2014/main" id="{5F0B1DF9-16AE-4899-8739-6B26D59826FC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 indent="-337185">
              <a:spcBef>
                <a:spcPts val="360"/>
              </a:spcBef>
              <a:buSzPts val="1710"/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4" name="Google Shape;37;p20">
            <a:extLst>
              <a:ext uri="{FF2B5EF4-FFF2-40B4-BE49-F238E27FC236}">
                <a16:creationId xmlns:a16="http://schemas.microsoft.com/office/drawing/2014/main" id="{38118A87-E75F-4FD9-9774-84E20E7C2D3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Google Shape;38;p20">
            <a:extLst>
              <a:ext uri="{FF2B5EF4-FFF2-40B4-BE49-F238E27FC236}">
                <a16:creationId xmlns:a16="http://schemas.microsoft.com/office/drawing/2014/main" id="{5E4A5886-4C6F-404D-9C0D-5767A8D9D7D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Google Shape;39;p20">
            <a:extLst>
              <a:ext uri="{FF2B5EF4-FFF2-40B4-BE49-F238E27FC236}">
                <a16:creationId xmlns:a16="http://schemas.microsoft.com/office/drawing/2014/main" id="{4785894D-7822-4A4E-9DD2-18B80507F39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43F67D5-01B5-420A-9D59-5E44524C5C9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75438"/>
      </p:ext>
    </p:extLst>
  </p:cSld>
  <p:clrMapOvr>
    <a:masterClrMapping/>
  </p:clrMapOvr>
  <p:transition spd="med"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1;p21">
            <a:extLst>
              <a:ext uri="{FF2B5EF4-FFF2-40B4-BE49-F238E27FC236}">
                <a16:creationId xmlns:a16="http://schemas.microsoft.com/office/drawing/2014/main" id="{EF4E5FDD-CDEE-422C-A92B-D6101C23B7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07132" y="1316736"/>
            <a:ext cx="10363196" cy="1362456"/>
          </a:xfrm>
        </p:spPr>
        <p:txBody>
          <a:bodyPr tIns="0">
            <a:noAutofit/>
          </a:bodyPr>
          <a:lstStyle>
            <a:lvl1pPr>
              <a:defRPr sz="5600" b="1"/>
            </a:lvl1pPr>
          </a:lstStyle>
          <a:p>
            <a:pPr lvl="0"/>
            <a:endParaRPr lang="en-US"/>
          </a:p>
        </p:txBody>
      </p:sp>
      <p:sp>
        <p:nvSpPr>
          <p:cNvPr id="3" name="Google Shape;42;p21">
            <a:extLst>
              <a:ext uri="{FF2B5EF4-FFF2-40B4-BE49-F238E27FC236}">
                <a16:creationId xmlns:a16="http://schemas.microsoft.com/office/drawing/2014/main" id="{20A1B865-6792-4A44-8F16-315DA47B34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07132" y="2704667"/>
            <a:ext cx="10363196" cy="1509710"/>
          </a:xfrm>
        </p:spPr>
        <p:txBody>
          <a:bodyPr lIns="45701" rIns="45701"/>
          <a:lstStyle>
            <a:lvl1pPr indent="-228600">
              <a:spcBef>
                <a:spcPts val="440"/>
              </a:spcBef>
              <a:buNone/>
              <a:defRPr lang="en-US" sz="2200"/>
            </a:lvl1pPr>
          </a:lstStyle>
          <a:p>
            <a:pPr lvl="0"/>
            <a:endParaRPr lang="en-US"/>
          </a:p>
        </p:txBody>
      </p:sp>
      <p:sp>
        <p:nvSpPr>
          <p:cNvPr id="4" name="Google Shape;43;p21">
            <a:extLst>
              <a:ext uri="{FF2B5EF4-FFF2-40B4-BE49-F238E27FC236}">
                <a16:creationId xmlns:a16="http://schemas.microsoft.com/office/drawing/2014/main" id="{F0B36430-EB93-4D40-B06E-8A6E8804E07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Google Shape;44;p21">
            <a:extLst>
              <a:ext uri="{FF2B5EF4-FFF2-40B4-BE49-F238E27FC236}">
                <a16:creationId xmlns:a16="http://schemas.microsoft.com/office/drawing/2014/main" id="{7633D06D-FDA5-44EF-A760-811535F9677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Google Shape;45;p21">
            <a:extLst>
              <a:ext uri="{FF2B5EF4-FFF2-40B4-BE49-F238E27FC236}">
                <a16:creationId xmlns:a16="http://schemas.microsoft.com/office/drawing/2014/main" id="{B71600FB-F477-4A7D-8008-AADD2A8EBC1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50837CF-AF20-4C2C-9F94-ADD02820E4E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879558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7;p22">
            <a:extLst>
              <a:ext uri="{FF2B5EF4-FFF2-40B4-BE49-F238E27FC236}">
                <a16:creationId xmlns:a16="http://schemas.microsoft.com/office/drawing/2014/main" id="{0B726497-D21C-41C7-8B40-54390BB7161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Google Shape;48;p22">
            <a:extLst>
              <a:ext uri="{FF2B5EF4-FFF2-40B4-BE49-F238E27FC236}">
                <a16:creationId xmlns:a16="http://schemas.microsoft.com/office/drawing/2014/main" id="{C4F53808-EC76-479B-98B9-A47097E65E5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9603" y="1920084"/>
            <a:ext cx="5384801" cy="4434840"/>
          </a:xfrm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4" name="Google Shape;49;p22">
            <a:extLst>
              <a:ext uri="{FF2B5EF4-FFF2-40B4-BE49-F238E27FC236}">
                <a16:creationId xmlns:a16="http://schemas.microsoft.com/office/drawing/2014/main" id="{745006E3-96D8-43E3-86F8-01159919494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97602" y="1920084"/>
            <a:ext cx="5384801" cy="4434840"/>
          </a:xfrm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5" name="Google Shape;50;p22">
            <a:extLst>
              <a:ext uri="{FF2B5EF4-FFF2-40B4-BE49-F238E27FC236}">
                <a16:creationId xmlns:a16="http://schemas.microsoft.com/office/drawing/2014/main" id="{CA61436E-42EB-46B3-828F-694B4FC9036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Google Shape;51;p22">
            <a:extLst>
              <a:ext uri="{FF2B5EF4-FFF2-40B4-BE49-F238E27FC236}">
                <a16:creationId xmlns:a16="http://schemas.microsoft.com/office/drawing/2014/main" id="{7D98D346-DCDD-4B0E-A47F-82CFF22ABEB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Google Shape;52;p22">
            <a:extLst>
              <a:ext uri="{FF2B5EF4-FFF2-40B4-BE49-F238E27FC236}">
                <a16:creationId xmlns:a16="http://schemas.microsoft.com/office/drawing/2014/main" id="{EDD039EB-6A24-447A-8AAA-A539A90E73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6C8AEFE-37F3-46B3-A49B-8C195FB171F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237340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4;p23">
            <a:extLst>
              <a:ext uri="{FF2B5EF4-FFF2-40B4-BE49-F238E27FC236}">
                <a16:creationId xmlns:a16="http://schemas.microsoft.com/office/drawing/2014/main" id="{5A3B8870-BF21-4ADC-A6BC-B79656FDC02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Google Shape;55;p23">
            <a:extLst>
              <a:ext uri="{FF2B5EF4-FFF2-40B4-BE49-F238E27FC236}">
                <a16:creationId xmlns:a16="http://schemas.microsoft.com/office/drawing/2014/main" id="{0C9016F5-7413-4C78-BFEB-0CD1A7BD10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3" y="1855244"/>
            <a:ext cx="5386913" cy="659355"/>
          </a:xfrm>
        </p:spPr>
        <p:txBody>
          <a:bodyPr lIns="45701" tIns="0" rIns="45701" bIns="0" anchor="ctr">
            <a:noAutofit/>
          </a:bodyPr>
          <a:lstStyle>
            <a:lvl1pPr indent="-228600">
              <a:spcBef>
                <a:spcPts val="480"/>
              </a:spcBef>
              <a:buNone/>
              <a:defRPr lang="en-US" sz="2400" b="1"/>
            </a:lvl1pPr>
          </a:lstStyle>
          <a:p>
            <a:pPr lvl="0"/>
            <a:endParaRPr lang="en-US"/>
          </a:p>
        </p:txBody>
      </p:sp>
      <p:sp>
        <p:nvSpPr>
          <p:cNvPr id="4" name="Google Shape;56;p23">
            <a:extLst>
              <a:ext uri="{FF2B5EF4-FFF2-40B4-BE49-F238E27FC236}">
                <a16:creationId xmlns:a16="http://schemas.microsoft.com/office/drawing/2014/main" id="{7C837A83-E668-402D-BD9D-229220AD8624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09603" y="2514600"/>
            <a:ext cx="5386913" cy="3845719"/>
          </a:xfrm>
        </p:spPr>
        <p:txBody>
          <a:bodyPr tIns="0"/>
          <a:lstStyle>
            <a:lvl1pPr indent="-361316">
              <a:spcBef>
                <a:spcPts val="440"/>
              </a:spcBef>
              <a:buSzPts val="2090"/>
              <a:defRPr lang="en-US" sz="2200"/>
            </a:lvl1pPr>
          </a:lstStyle>
          <a:p>
            <a:pPr lvl="0"/>
            <a:endParaRPr lang="en-US"/>
          </a:p>
        </p:txBody>
      </p:sp>
      <p:sp>
        <p:nvSpPr>
          <p:cNvPr id="5" name="Google Shape;57;p23">
            <a:extLst>
              <a:ext uri="{FF2B5EF4-FFF2-40B4-BE49-F238E27FC236}">
                <a16:creationId xmlns:a16="http://schemas.microsoft.com/office/drawing/2014/main" id="{0CF13EFD-AA4A-407A-9AD0-6008B9185128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93368" y="1859761"/>
            <a:ext cx="5389034" cy="654847"/>
          </a:xfrm>
        </p:spPr>
        <p:txBody>
          <a:bodyPr lIns="45701" tIns="0" rIns="45701" bIns="0" anchor="ctr"/>
          <a:lstStyle>
            <a:lvl1pPr indent="-228600">
              <a:spcBef>
                <a:spcPts val="480"/>
              </a:spcBef>
              <a:buNone/>
              <a:defRPr lang="en-US" sz="2400" b="1"/>
            </a:lvl1pPr>
          </a:lstStyle>
          <a:p>
            <a:pPr lvl="0"/>
            <a:endParaRPr lang="en-US"/>
          </a:p>
        </p:txBody>
      </p:sp>
      <p:sp>
        <p:nvSpPr>
          <p:cNvPr id="6" name="Google Shape;58;p23">
            <a:extLst>
              <a:ext uri="{FF2B5EF4-FFF2-40B4-BE49-F238E27FC236}">
                <a16:creationId xmlns:a16="http://schemas.microsoft.com/office/drawing/2014/main" id="{531A83FC-B670-45F0-AC37-54B88AF03782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93368" y="2514600"/>
            <a:ext cx="5389034" cy="3845719"/>
          </a:xfrm>
        </p:spPr>
        <p:txBody>
          <a:bodyPr tIns="0"/>
          <a:lstStyle>
            <a:lvl1pPr indent="-361316">
              <a:spcBef>
                <a:spcPts val="440"/>
              </a:spcBef>
              <a:buSzPts val="2090"/>
              <a:defRPr lang="en-US" sz="2200"/>
            </a:lvl1pPr>
          </a:lstStyle>
          <a:p>
            <a:pPr lvl="0"/>
            <a:endParaRPr lang="en-US"/>
          </a:p>
        </p:txBody>
      </p:sp>
      <p:sp>
        <p:nvSpPr>
          <p:cNvPr id="7" name="Google Shape;59;p23">
            <a:extLst>
              <a:ext uri="{FF2B5EF4-FFF2-40B4-BE49-F238E27FC236}">
                <a16:creationId xmlns:a16="http://schemas.microsoft.com/office/drawing/2014/main" id="{67174D0D-EF0F-4550-8384-325BDF79487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Google Shape;60;p23">
            <a:extLst>
              <a:ext uri="{FF2B5EF4-FFF2-40B4-BE49-F238E27FC236}">
                <a16:creationId xmlns:a16="http://schemas.microsoft.com/office/drawing/2014/main" id="{CBD30DC5-274D-4B8B-94EA-55F8C12191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Google Shape;61;p23">
            <a:extLst>
              <a:ext uri="{FF2B5EF4-FFF2-40B4-BE49-F238E27FC236}">
                <a16:creationId xmlns:a16="http://schemas.microsoft.com/office/drawing/2014/main" id="{F2660EA5-8B49-4782-AD1F-B43C37716D4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02F260B-7129-4F8B-BA9F-DBB8F2ED4ED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1855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3;p24">
            <a:extLst>
              <a:ext uri="{FF2B5EF4-FFF2-40B4-BE49-F238E27FC236}">
                <a16:creationId xmlns:a16="http://schemas.microsoft.com/office/drawing/2014/main" id="{0559A635-EA11-4A7D-97BC-320799023A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704088"/>
            <a:ext cx="11074398" cy="11430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Google Shape;64;p24">
            <a:extLst>
              <a:ext uri="{FF2B5EF4-FFF2-40B4-BE49-F238E27FC236}">
                <a16:creationId xmlns:a16="http://schemas.microsoft.com/office/drawing/2014/main" id="{C699B641-997D-4D6E-ADE7-EC928E526C8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Google Shape;65;p24">
            <a:extLst>
              <a:ext uri="{FF2B5EF4-FFF2-40B4-BE49-F238E27FC236}">
                <a16:creationId xmlns:a16="http://schemas.microsoft.com/office/drawing/2014/main" id="{3E9B4A8C-2E53-493D-BA55-22F544C8FED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Google Shape;66;p24">
            <a:extLst>
              <a:ext uri="{FF2B5EF4-FFF2-40B4-BE49-F238E27FC236}">
                <a16:creationId xmlns:a16="http://schemas.microsoft.com/office/drawing/2014/main" id="{46C8DB16-32AE-4E0E-95BA-BCF32D2395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0A03463-FBD2-4445-AD66-37A34731C66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37191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8;p25">
            <a:extLst>
              <a:ext uri="{FF2B5EF4-FFF2-40B4-BE49-F238E27FC236}">
                <a16:creationId xmlns:a16="http://schemas.microsoft.com/office/drawing/2014/main" id="{FFC24445-334A-43CD-9078-7AF962F81B6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Google Shape;69;p25">
            <a:extLst>
              <a:ext uri="{FF2B5EF4-FFF2-40B4-BE49-F238E27FC236}">
                <a16:creationId xmlns:a16="http://schemas.microsoft.com/office/drawing/2014/main" id="{BEBC19F2-8B5F-42F5-AA86-DE7F2D873C4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Google Shape;70;p25">
            <a:extLst>
              <a:ext uri="{FF2B5EF4-FFF2-40B4-BE49-F238E27FC236}">
                <a16:creationId xmlns:a16="http://schemas.microsoft.com/office/drawing/2014/main" id="{4DFAF988-61E4-4747-8A68-63D309E12D4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1A1F221-B22F-4DA3-B2CE-43DD2059011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95028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2;p26">
            <a:extLst>
              <a:ext uri="{FF2B5EF4-FFF2-40B4-BE49-F238E27FC236}">
                <a16:creationId xmlns:a16="http://schemas.microsoft.com/office/drawing/2014/main" id="{58E34A04-5CB2-41A4-A71C-B263B36E4F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514350"/>
            <a:ext cx="3657600" cy="1162046"/>
          </a:xfrm>
        </p:spPr>
        <p:txBody>
          <a:bodyPr>
            <a:noAutofit/>
          </a:bodyPr>
          <a:lstStyle>
            <a:lvl1pPr>
              <a:defRPr sz="2600"/>
            </a:lvl1pPr>
          </a:lstStyle>
          <a:p>
            <a:pPr lvl="0"/>
            <a:endParaRPr lang="en-US"/>
          </a:p>
        </p:txBody>
      </p:sp>
      <p:sp>
        <p:nvSpPr>
          <p:cNvPr id="3" name="Google Shape;73;p26">
            <a:extLst>
              <a:ext uri="{FF2B5EF4-FFF2-40B4-BE49-F238E27FC236}">
                <a16:creationId xmlns:a16="http://schemas.microsoft.com/office/drawing/2014/main" id="{CF12D2DD-09C3-4E7E-B255-2BFEF4CE62DF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766730" y="1676396"/>
            <a:ext cx="6815663" cy="4572000"/>
          </a:xfrm>
        </p:spPr>
        <p:txBody>
          <a:bodyPr tIns="0"/>
          <a:lstStyle>
            <a:lvl1pPr indent="-397507">
              <a:spcBef>
                <a:spcPts val="560"/>
              </a:spcBef>
              <a:buSzPts val="2660"/>
              <a:defRPr lang="en-US" sz="2800"/>
            </a:lvl1pPr>
          </a:lstStyle>
          <a:p>
            <a:pPr lvl="0"/>
            <a:endParaRPr lang="en-US"/>
          </a:p>
        </p:txBody>
      </p:sp>
      <p:sp>
        <p:nvSpPr>
          <p:cNvPr id="4" name="Google Shape;74;p26">
            <a:extLst>
              <a:ext uri="{FF2B5EF4-FFF2-40B4-BE49-F238E27FC236}">
                <a16:creationId xmlns:a16="http://schemas.microsoft.com/office/drawing/2014/main" id="{7D29AFED-DDB2-445E-8EDC-745AA07145D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914400" y="1676396"/>
            <a:ext cx="3657600" cy="4572000"/>
          </a:xfrm>
        </p:spPr>
        <p:txBody>
          <a:bodyPr lIns="18278" rIns="18278"/>
          <a:lstStyle>
            <a:lvl1pPr indent="-228600">
              <a:spcBef>
                <a:spcPts val="280"/>
              </a:spcBef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Google Shape;75;p26">
            <a:extLst>
              <a:ext uri="{FF2B5EF4-FFF2-40B4-BE49-F238E27FC236}">
                <a16:creationId xmlns:a16="http://schemas.microsoft.com/office/drawing/2014/main" id="{7DF604ED-8153-4179-8659-6082F0C911B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Google Shape;76;p26">
            <a:extLst>
              <a:ext uri="{FF2B5EF4-FFF2-40B4-BE49-F238E27FC236}">
                <a16:creationId xmlns:a16="http://schemas.microsoft.com/office/drawing/2014/main" id="{4FC35CA6-BFE2-47E0-86CE-F5ACC8694F6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Google Shape;77;p26">
            <a:extLst>
              <a:ext uri="{FF2B5EF4-FFF2-40B4-BE49-F238E27FC236}">
                <a16:creationId xmlns:a16="http://schemas.microsoft.com/office/drawing/2014/main" id="{FE3BD85E-0912-487F-A26B-534DA713E92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A100D64-B7F5-4B8D-AFEC-499BB6AB674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5502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;p27">
            <a:extLst>
              <a:ext uri="{FF2B5EF4-FFF2-40B4-BE49-F238E27FC236}">
                <a16:creationId xmlns:a16="http://schemas.microsoft.com/office/drawing/2014/main" id="{35014E77-937D-4DF3-8779-7DB99CDE9946}"/>
              </a:ext>
            </a:extLst>
          </p:cNvPr>
          <p:cNvSpPr/>
          <p:nvPr/>
        </p:nvSpPr>
        <p:spPr>
          <a:xfrm rot="11220033" flipH="1">
            <a:off x="4220988" y="1108078"/>
            <a:ext cx="7010403" cy="4114800"/>
          </a:xfrm>
          <a:custGeom>
            <a:avLst/>
            <a:gdLst>
              <a:gd name="f0" fmla="val 10800000"/>
              <a:gd name="f1" fmla="val 5400000"/>
              <a:gd name="f2" fmla="val w"/>
              <a:gd name="f3" fmla="val h"/>
              <a:gd name="f4" fmla="val ss"/>
              <a:gd name="f5" fmla="val 0"/>
              <a:gd name="f6" fmla="val 3646"/>
              <a:gd name="f7" fmla="abs f2"/>
              <a:gd name="f8" fmla="abs f3"/>
              <a:gd name="f9" fmla="abs f4"/>
              <a:gd name="f10" fmla="?: f7 f2 1"/>
              <a:gd name="f11" fmla="?: f8 f3 1"/>
              <a:gd name="f12" fmla="?: f9 f4 1"/>
              <a:gd name="f13" fmla="*/ f10 1 21600"/>
              <a:gd name="f14" fmla="*/ f11 1 21600"/>
              <a:gd name="f15" fmla="*/ 21600 f10 1"/>
              <a:gd name="f16" fmla="*/ 21600 f11 1"/>
              <a:gd name="f17" fmla="min f14 f13"/>
              <a:gd name="f18" fmla="*/ f15 1 f12"/>
              <a:gd name="f19" fmla="*/ f16 1 f12"/>
              <a:gd name="f20" fmla="val f18"/>
              <a:gd name="f21" fmla="val f19"/>
              <a:gd name="f22" fmla="*/ f5 f17 1"/>
              <a:gd name="f23" fmla="+- f21 0 f5"/>
              <a:gd name="f24" fmla="+- f20 0 f5"/>
              <a:gd name="f25" fmla="*/ f21 f17 1"/>
              <a:gd name="f26" fmla="*/ f20 f17 1"/>
              <a:gd name="f27" fmla="min f24 f23"/>
              <a:gd name="f28" fmla="*/ f27 f5 1"/>
              <a:gd name="f29" fmla="*/ f27 f6 1"/>
              <a:gd name="f30" fmla="*/ f28 1 100000"/>
              <a:gd name="f31" fmla="*/ f29 1 100000"/>
              <a:gd name="f32" fmla="+- f20 0 f31"/>
              <a:gd name="f33" fmla="*/ f30 29289 1"/>
              <a:gd name="f34" fmla="*/ f30 f17 1"/>
              <a:gd name="f35" fmla="*/ f31 f17 1"/>
              <a:gd name="f36" fmla="*/ f33 1 100000"/>
              <a:gd name="f37" fmla="+- f32 f20 0"/>
              <a:gd name="f38" fmla="*/ f32 f17 1"/>
              <a:gd name="f39" fmla="*/ f37 1 2"/>
              <a:gd name="f40" fmla="*/ f36 f17 1"/>
              <a:gd name="f41" fmla="*/ f39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0" t="f40" r="f41" b="f25"/>
            <a:pathLst>
              <a:path>
                <a:moveTo>
                  <a:pt x="f34" y="f22"/>
                </a:moveTo>
                <a:lnTo>
                  <a:pt x="f38" y="f22"/>
                </a:lnTo>
                <a:lnTo>
                  <a:pt x="f26" y="f35"/>
                </a:lnTo>
                <a:lnTo>
                  <a:pt x="f26" y="f25"/>
                </a:lnTo>
                <a:lnTo>
                  <a:pt x="f22" y="f25"/>
                </a:lnTo>
                <a:lnTo>
                  <a:pt x="f22" y="f34"/>
                </a:lnTo>
                <a:arcTo wR="f34" hR="f34" stAng="f0" swAng="f1"/>
                <a:close/>
              </a:path>
            </a:pathLst>
          </a:custGeom>
          <a:solidFill>
            <a:srgbClr val="FFFFFF"/>
          </a:solidFill>
          <a:ln w="9528" cap="rnd">
            <a:solidFill>
              <a:srgbClr val="C0C0C0"/>
            </a:solidFill>
            <a:prstDash val="solid"/>
            <a:miter/>
          </a:ln>
          <a:effectLst>
            <a:outerShdw dist="38499" dir="7499967" algn="tl">
              <a:srgbClr val="000000">
                <a:alpha val="24705"/>
              </a:srgbClr>
            </a:outerShdw>
          </a:effectLst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MingLiu"/>
              <a:ea typeface="MingLiu"/>
              <a:cs typeface="MingLiu"/>
            </a:endParaRPr>
          </a:p>
        </p:txBody>
      </p:sp>
      <p:sp>
        <p:nvSpPr>
          <p:cNvPr id="3" name="Google Shape;80;p27">
            <a:extLst>
              <a:ext uri="{FF2B5EF4-FFF2-40B4-BE49-F238E27FC236}">
                <a16:creationId xmlns:a16="http://schemas.microsoft.com/office/drawing/2014/main" id="{9F271CB0-0EF4-4F52-8CB1-BC0855432C60}"/>
              </a:ext>
            </a:extLst>
          </p:cNvPr>
          <p:cNvSpPr/>
          <p:nvPr/>
        </p:nvSpPr>
        <p:spPr>
          <a:xfrm rot="11220033" flipH="1">
            <a:off x="10672163" y="5359764"/>
            <a:ext cx="207267" cy="1554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*/ f7 f0 1"/>
              <a:gd name="f14" fmla="*/ f8 f0 1"/>
              <a:gd name="f15" fmla="*/ f9 f0 1"/>
              <a:gd name="f16" fmla="?: f10 f3 1"/>
              <a:gd name="f17" fmla="?: f11 f4 1"/>
              <a:gd name="f18" fmla="?: f12 f5 1"/>
              <a:gd name="f19" fmla="*/ f13 1 f2"/>
              <a:gd name="f20" fmla="*/ f14 1 f2"/>
              <a:gd name="f21" fmla="*/ f15 1 f2"/>
              <a:gd name="f22" fmla="*/ f16 1 21600"/>
              <a:gd name="f23" fmla="*/ f17 1 21600"/>
              <a:gd name="f24" fmla="*/ 21600 f16 1"/>
              <a:gd name="f25" fmla="*/ 21600 f17 1"/>
              <a:gd name="f26" fmla="+- f19 0 f1"/>
              <a:gd name="f27" fmla="+- f20 0 f1"/>
              <a:gd name="f28" fmla="+- f21 0 f1"/>
              <a:gd name="f29" fmla="min f23 f22"/>
              <a:gd name="f30" fmla="*/ f24 1 f18"/>
              <a:gd name="f31" fmla="*/ f25 1 f18"/>
              <a:gd name="f32" fmla="val f30"/>
              <a:gd name="f33" fmla="val f31"/>
              <a:gd name="f34" fmla="*/ f6 f29 1"/>
              <a:gd name="f35" fmla="+- f33 0 f6"/>
              <a:gd name="f36" fmla="+- f32 0 f6"/>
              <a:gd name="f37" fmla="*/ f33 f29 1"/>
              <a:gd name="f38" fmla="*/ f32 f29 1"/>
              <a:gd name="f39" fmla="*/ f35 1 2"/>
              <a:gd name="f40" fmla="*/ f36 1 2"/>
              <a:gd name="f41" fmla="*/ f36 1 12"/>
              <a:gd name="f42" fmla="*/ f35 7 1"/>
              <a:gd name="f43" fmla="*/ f36 7 1"/>
              <a:gd name="f44" fmla="*/ f35 11 1"/>
              <a:gd name="f45" fmla="+- f6 f39 0"/>
              <a:gd name="f46" fmla="+- f6 f40 0"/>
              <a:gd name="f47" fmla="*/ f42 1 12"/>
              <a:gd name="f48" fmla="*/ f43 1 12"/>
              <a:gd name="f49" fmla="*/ f44 1 12"/>
              <a:gd name="f50" fmla="*/ f41 f29 1"/>
              <a:gd name="f51" fmla="*/ f47 f29 1"/>
              <a:gd name="f52" fmla="*/ f48 f29 1"/>
              <a:gd name="f53" fmla="*/ f49 f29 1"/>
              <a:gd name="f54" fmla="*/ f46 f29 1"/>
              <a:gd name="f55" fmla="*/ f45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6">
                <a:pos x="f34" y="f34"/>
              </a:cxn>
              <a:cxn ang="f27">
                <a:pos x="f34" y="f37"/>
              </a:cxn>
              <a:cxn ang="f27">
                <a:pos x="f38" y="f37"/>
              </a:cxn>
              <a:cxn ang="f28">
                <a:pos x="f54" y="f55"/>
              </a:cxn>
            </a:cxnLst>
            <a:rect l="f50" t="f51" r="f52" b="f53"/>
            <a:pathLst>
              <a:path>
                <a:moveTo>
                  <a:pt x="f34" y="f37"/>
                </a:moveTo>
                <a:lnTo>
                  <a:pt x="f34" y="f34"/>
                </a:lnTo>
                <a:lnTo>
                  <a:pt x="f38" y="f37"/>
                </a:lnTo>
                <a:close/>
              </a:path>
            </a:pathLst>
          </a:custGeom>
          <a:solidFill>
            <a:srgbClr val="FFFFFF"/>
          </a:solidFill>
          <a:ln w="12701" cap="flat">
            <a:solidFill>
              <a:srgbClr val="FFFFFF"/>
            </a:solidFill>
            <a:prstDash val="solid"/>
            <a:bevel/>
          </a:ln>
          <a:effectLst>
            <a:outerShdw dist="6348" dir="12898457" algn="tl">
              <a:srgbClr val="000000">
                <a:alpha val="46666"/>
              </a:srgbClr>
            </a:outerShdw>
          </a:effectLst>
        </p:spPr>
        <p:txBody>
          <a:bodyPr vert="horz" wrap="square" lIns="91421" tIns="45701" rIns="91421" bIns="45701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MingLiu"/>
              <a:ea typeface="MingLiu"/>
              <a:cs typeface="MingLiu"/>
            </a:endParaRPr>
          </a:p>
        </p:txBody>
      </p:sp>
      <p:sp>
        <p:nvSpPr>
          <p:cNvPr id="4" name="Google Shape;81;p27">
            <a:extLst>
              <a:ext uri="{FF2B5EF4-FFF2-40B4-BE49-F238E27FC236}">
                <a16:creationId xmlns:a16="http://schemas.microsoft.com/office/drawing/2014/main" id="{CC6DDA96-0598-4359-BC7C-9F08D641775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2801" y="1176997"/>
            <a:ext cx="2950467" cy="1582625"/>
          </a:xfrm>
        </p:spPr>
        <p:txBody>
          <a:bodyPr lIns="45701" rIns="45701" bIns="45701"/>
          <a:lstStyle>
            <a:lvl1pPr>
              <a:defRPr sz="2000" b="1"/>
            </a:lvl1pPr>
          </a:lstStyle>
          <a:p>
            <a:pPr lvl="0"/>
            <a:endParaRPr lang="en-US"/>
          </a:p>
        </p:txBody>
      </p:sp>
      <p:sp>
        <p:nvSpPr>
          <p:cNvPr id="5" name="Google Shape;83;p27">
            <a:extLst>
              <a:ext uri="{FF2B5EF4-FFF2-40B4-BE49-F238E27FC236}">
                <a16:creationId xmlns:a16="http://schemas.microsoft.com/office/drawing/2014/main" id="{8D115525-9FAD-450C-9A8C-F0D0A1E3D8E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12801" y="2828787"/>
            <a:ext cx="2946397" cy="2179316"/>
          </a:xfrm>
        </p:spPr>
        <p:txBody>
          <a:bodyPr lIns="63998" rIns="45701"/>
          <a:lstStyle>
            <a:lvl1pPr indent="-228600">
              <a:spcBef>
                <a:spcPts val="250"/>
              </a:spcBef>
              <a:buNone/>
              <a:defRPr lang="en-US" sz="1300"/>
            </a:lvl1pPr>
          </a:lstStyle>
          <a:p>
            <a:pPr lvl="0"/>
            <a:endParaRPr lang="en-US"/>
          </a:p>
        </p:txBody>
      </p:sp>
      <p:sp>
        <p:nvSpPr>
          <p:cNvPr id="6" name="Google Shape;84;p27">
            <a:extLst>
              <a:ext uri="{FF2B5EF4-FFF2-40B4-BE49-F238E27FC236}">
                <a16:creationId xmlns:a16="http://schemas.microsoft.com/office/drawing/2014/main" id="{49D7D121-A528-4798-BB2F-FEA2D69055B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Google Shape;85;p27">
            <a:extLst>
              <a:ext uri="{FF2B5EF4-FFF2-40B4-BE49-F238E27FC236}">
                <a16:creationId xmlns:a16="http://schemas.microsoft.com/office/drawing/2014/main" id="{2C526F8A-67C5-4AFC-A1A2-D9DF9E3A660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Google Shape;86;p27">
            <a:extLst>
              <a:ext uri="{FF2B5EF4-FFF2-40B4-BE49-F238E27FC236}">
                <a16:creationId xmlns:a16="http://schemas.microsoft.com/office/drawing/2014/main" id="{95BBFDA4-3BE2-44CC-8C9E-3898B79B3FF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10769602" y="6356351"/>
            <a:ext cx="812801" cy="365129"/>
          </a:xfrm>
        </p:spPr>
        <p:txBody>
          <a:bodyPr/>
          <a:lstStyle>
            <a:lvl1pPr>
              <a:defRPr/>
            </a:lvl1pPr>
          </a:lstStyle>
          <a:p>
            <a:pPr lvl="0"/>
            <a:fld id="{4E8A556E-D041-43F9-9DC5-F7CCE096FA53}" type="slidenum">
              <a:t>‹#›</a:t>
            </a:fld>
            <a:endParaRPr lang="en-US"/>
          </a:p>
        </p:txBody>
      </p:sp>
      <p:sp>
        <p:nvSpPr>
          <p:cNvPr id="9" name="Google Shape;87;p27">
            <a:extLst>
              <a:ext uri="{FF2B5EF4-FFF2-40B4-BE49-F238E27FC236}">
                <a16:creationId xmlns:a16="http://schemas.microsoft.com/office/drawing/2014/main" id="{416A774D-9788-4F4C-A5EF-21482BD5E7DB}"/>
              </a:ext>
            </a:extLst>
          </p:cNvPr>
          <p:cNvSpPr/>
          <p:nvPr/>
        </p:nvSpPr>
        <p:spPr>
          <a:xfrm rot="10800009" flipH="1">
            <a:off x="-12692" y="5816588"/>
            <a:ext cx="12217398" cy="1041401"/>
          </a:xfrm>
          <a:custGeom>
            <a:avLst/>
            <a:gdLst>
              <a:gd name="f0" fmla="val w"/>
              <a:gd name="f1" fmla="val h"/>
              <a:gd name="f2" fmla="val 0"/>
              <a:gd name="f3" fmla="val 5772"/>
              <a:gd name="f4" fmla="val 656"/>
              <a:gd name="f5" fmla="val 6"/>
              <a:gd name="f6" fmla="val 2"/>
              <a:gd name="f7" fmla="val 2542"/>
              <a:gd name="f8" fmla="val 2746"/>
              <a:gd name="f9" fmla="val 101"/>
              <a:gd name="f10" fmla="val 3828"/>
              <a:gd name="f11" fmla="val 367"/>
              <a:gd name="f12" fmla="val 4374"/>
              <a:gd name="f13" fmla="val 4920"/>
              <a:gd name="f14" fmla="val 5526"/>
              <a:gd name="f15" fmla="val 152"/>
              <a:gd name="f16" fmla="val 5766"/>
              <a:gd name="f17" fmla="val 55"/>
              <a:gd name="f18" fmla="val 213"/>
              <a:gd name="f19" fmla="val 5670"/>
              <a:gd name="f20" fmla="val 257"/>
              <a:gd name="f21" fmla="val 5016"/>
              <a:gd name="f22" fmla="val 441"/>
              <a:gd name="f23" fmla="val 4302"/>
              <a:gd name="f24" fmla="val 439"/>
              <a:gd name="f25" fmla="val 3588"/>
              <a:gd name="f26" fmla="val 437"/>
              <a:gd name="f27" fmla="val 2205"/>
              <a:gd name="f28" fmla="val 165"/>
              <a:gd name="f29" fmla="val 1488"/>
              <a:gd name="f30" fmla="val 201"/>
              <a:gd name="f31" fmla="val 750"/>
              <a:gd name="f32" fmla="val 209"/>
              <a:gd name="f33" fmla="val 270"/>
              <a:gd name="f34" fmla="val 482"/>
              <a:gd name="f35" fmla="*/ f0 1 5772"/>
              <a:gd name="f36" fmla="*/ f1 1 656"/>
              <a:gd name="f37" fmla="+- f4 0 f2"/>
              <a:gd name="f38" fmla="+- f3 0 f2"/>
              <a:gd name="f39" fmla="*/ f38 1 5772"/>
              <a:gd name="f40" fmla="*/ f37 1 656"/>
              <a:gd name="f41" fmla="*/ f2 1 f39"/>
              <a:gd name="f42" fmla="*/ f3 1 f39"/>
              <a:gd name="f43" fmla="*/ f2 1 f40"/>
              <a:gd name="f44" fmla="*/ f4 1 f40"/>
              <a:gd name="f45" fmla="*/ f41 f35 1"/>
              <a:gd name="f46" fmla="*/ f42 f35 1"/>
              <a:gd name="f47" fmla="*/ f44 f36 1"/>
              <a:gd name="f48" fmla="*/ f43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5" t="f48" r="f46" b="f47"/>
            <a:pathLst>
              <a:path w="5772" h="656">
                <a:moveTo>
                  <a:pt x="f5" y="f6"/>
                </a:moveTo>
                <a:lnTo>
                  <a:pt x="f7" y="f2"/>
                </a:lnTo>
                <a:cubicBezTo>
                  <a:pt x="f8" y="f9"/>
                  <a:pt x="f10" y="f11"/>
                  <a:pt x="f12" y="f11"/>
                </a:cubicBezTo>
                <a:cubicBezTo>
                  <a:pt x="f13" y="f11"/>
                  <a:pt x="f14" y="f15"/>
                  <a:pt x="f16" y="f17"/>
                </a:cubicBezTo>
                <a:lnTo>
                  <a:pt x="f3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2" y="f4"/>
                </a:cubicBezTo>
                <a:lnTo>
                  <a:pt x="f5" y="f6"/>
                </a:lnTo>
                <a:close/>
              </a:path>
            </a:pathLst>
          </a:custGeom>
          <a:gradFill>
            <a:gsLst>
              <a:gs pos="0">
                <a:srgbClr val="668F1B">
                  <a:alpha val="44705"/>
                </a:srgbClr>
              </a:gs>
              <a:gs pos="100000">
                <a:srgbClr val="CAE00E">
                  <a:alpha val="54901"/>
                </a:srgbClr>
              </a:gs>
            </a:gsLst>
            <a:lin ang="5400000"/>
          </a:gradFill>
          <a:ln cap="flat">
            <a:noFill/>
            <a:prstDash val="solid"/>
          </a:ln>
        </p:spPr>
        <p:txBody>
          <a:bodyPr vert="horz" wrap="square" lIns="91421" tIns="45701" rIns="91421" bIns="4570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  <p:sp>
        <p:nvSpPr>
          <p:cNvPr id="10" name="Google Shape;88;p27">
            <a:extLst>
              <a:ext uri="{FF2B5EF4-FFF2-40B4-BE49-F238E27FC236}">
                <a16:creationId xmlns:a16="http://schemas.microsoft.com/office/drawing/2014/main" id="{B19A8346-61C6-4BBF-8101-A23082BBB1AE}"/>
              </a:ext>
            </a:extLst>
          </p:cNvPr>
          <p:cNvSpPr/>
          <p:nvPr/>
        </p:nvSpPr>
        <p:spPr>
          <a:xfrm rot="10800009" flipH="1">
            <a:off x="5842000" y="6219821"/>
            <a:ext cx="6349995" cy="638178"/>
          </a:xfrm>
          <a:custGeom>
            <a:avLst/>
            <a:gdLst>
              <a:gd name="f0" fmla="val w"/>
              <a:gd name="f1" fmla="val h"/>
              <a:gd name="f2" fmla="val 0"/>
              <a:gd name="f3" fmla="val 3000"/>
              <a:gd name="f4" fmla="val 595"/>
              <a:gd name="f5" fmla="val 174"/>
              <a:gd name="f6" fmla="val 102"/>
              <a:gd name="f7" fmla="val 1168"/>
              <a:gd name="f8" fmla="val 533"/>
              <a:gd name="f9" fmla="val 1668"/>
              <a:gd name="f10" fmla="val 564"/>
              <a:gd name="f11" fmla="val 2168"/>
              <a:gd name="f12" fmla="val 2778"/>
              <a:gd name="f13" fmla="val 279"/>
              <a:gd name="f14" fmla="val 186"/>
              <a:gd name="f15" fmla="val 6"/>
              <a:gd name="f16" fmla="*/ f0 1 3000"/>
              <a:gd name="f17" fmla="*/ f1 1 595"/>
              <a:gd name="f18" fmla="+- f4 0 f2"/>
              <a:gd name="f19" fmla="+- f3 0 f2"/>
              <a:gd name="f20" fmla="*/ f19 1 3000"/>
              <a:gd name="f21" fmla="*/ f18 1 595"/>
              <a:gd name="f22" fmla="*/ f2 1 f20"/>
              <a:gd name="f23" fmla="*/ f3 1 f20"/>
              <a:gd name="f24" fmla="*/ f2 1 f21"/>
              <a:gd name="f25" fmla="*/ f4 1 f21"/>
              <a:gd name="f26" fmla="*/ f22 f16 1"/>
              <a:gd name="f27" fmla="*/ f23 f16 1"/>
              <a:gd name="f28" fmla="*/ f25 f17 1"/>
              <a:gd name="f29" fmla="*/ f24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6" t="f29" r="f27" b="f28"/>
            <a:pathLst>
              <a:path w="3000" h="595">
                <a:moveTo>
                  <a:pt x="f2" y="f2"/>
                </a:moveTo>
                <a:cubicBezTo>
                  <a:pt x="f5" y="f6"/>
                  <a:pt x="f7" y="f8"/>
                  <a:pt x="f9" y="f10"/>
                </a:cubicBezTo>
                <a:cubicBezTo>
                  <a:pt x="f11" y="f4"/>
                  <a:pt x="f12" y="f13"/>
                  <a:pt x="f3" y="f14"/>
                </a:cubicBezTo>
                <a:lnTo>
                  <a:pt x="f3" y="f15"/>
                </a:lnTo>
                <a:lnTo>
                  <a:pt x="f2" y="f2"/>
                </a:lnTo>
                <a:close/>
              </a:path>
            </a:pathLst>
          </a:custGeom>
          <a:gradFill>
            <a:gsLst>
              <a:gs pos="0">
                <a:srgbClr val="99A719">
                  <a:alpha val="29803"/>
                </a:srgbClr>
              </a:gs>
              <a:gs pos="100000">
                <a:srgbClr val="80B814">
                  <a:alpha val="44705"/>
                </a:srgbClr>
              </a:gs>
            </a:gsLst>
            <a:lin ang="5400000"/>
          </a:gradFill>
          <a:ln cap="flat">
            <a:noFill/>
            <a:prstDash val="solid"/>
          </a:ln>
        </p:spPr>
        <p:txBody>
          <a:bodyPr vert="horz" wrap="square" lIns="91421" tIns="45701" rIns="91421" bIns="45701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  <p:extLst>
      <p:ext uri="{BB962C8B-B14F-4D97-AF65-F5344CB8AC3E}">
        <p14:creationId xmlns:p14="http://schemas.microsoft.com/office/powerpoint/2010/main" val="114195770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tile sx="64991" sy="64991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0;p18">
            <a:extLst>
              <a:ext uri="{FF2B5EF4-FFF2-40B4-BE49-F238E27FC236}">
                <a16:creationId xmlns:a16="http://schemas.microsoft.com/office/drawing/2014/main" id="{BDE3D744-E9F2-4A8A-B6D4-13EFDF93DEDC}"/>
              </a:ext>
            </a:extLst>
          </p:cNvPr>
          <p:cNvGrpSpPr/>
          <p:nvPr/>
        </p:nvGrpSpPr>
        <p:grpSpPr>
          <a:xfrm>
            <a:off x="-29032" y="-7141"/>
            <a:ext cx="12240734" cy="6879652"/>
            <a:chOff x="-29032" y="-7141"/>
            <a:chExt cx="12240734" cy="6879652"/>
          </a:xfrm>
        </p:grpSpPr>
        <p:sp>
          <p:nvSpPr>
            <p:cNvPr id="3" name="Google Shape;11;p18">
              <a:extLst>
                <a:ext uri="{FF2B5EF4-FFF2-40B4-BE49-F238E27FC236}">
                  <a16:creationId xmlns:a16="http://schemas.microsoft.com/office/drawing/2014/main" id="{86085F7F-3886-4D3E-85B1-AC1F55C073C0}"/>
                </a:ext>
              </a:extLst>
            </p:cNvPr>
            <p:cNvSpPr/>
            <p:nvPr/>
          </p:nvSpPr>
          <p:spPr>
            <a:xfrm>
              <a:off x="2606" y="14511"/>
              <a:ext cx="12188952" cy="6858000"/>
            </a:xfrm>
            <a:prstGeom prst="rect">
              <a:avLst/>
            </a:pr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45701" rIns="91421" bIns="45701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0" cap="none" spc="0" baseline="0">
                <a:solidFill>
                  <a:srgbClr val="FFFFFF"/>
                </a:solidFill>
                <a:uFillTx/>
                <a:latin typeface="MingLiu"/>
                <a:ea typeface="MingLiu"/>
                <a:cs typeface="MingLiu"/>
              </a:endParaRPr>
            </a:p>
          </p:txBody>
        </p:sp>
        <p:grpSp>
          <p:nvGrpSpPr>
            <p:cNvPr id="4" name="Google Shape;12;p18">
              <a:extLst>
                <a:ext uri="{FF2B5EF4-FFF2-40B4-BE49-F238E27FC236}">
                  <a16:creationId xmlns:a16="http://schemas.microsoft.com/office/drawing/2014/main" id="{48735305-60B8-421B-856D-107D7E9A67AB}"/>
                </a:ext>
              </a:extLst>
            </p:cNvPr>
            <p:cNvGrpSpPr/>
            <p:nvPr/>
          </p:nvGrpSpPr>
          <p:grpSpPr>
            <a:xfrm>
              <a:off x="-29032" y="-7141"/>
              <a:ext cx="12240734" cy="1041401"/>
              <a:chOff x="-29032" y="-7141"/>
              <a:chExt cx="12240734" cy="1041401"/>
            </a:xfrm>
          </p:grpSpPr>
          <p:sp>
            <p:nvSpPr>
              <p:cNvPr id="5" name="Google Shape;13;p18">
                <a:extLst>
                  <a:ext uri="{FF2B5EF4-FFF2-40B4-BE49-F238E27FC236}">
                    <a16:creationId xmlns:a16="http://schemas.microsoft.com/office/drawing/2014/main" id="{476F908F-AF8E-438A-9BD5-DE7A9DFFB5E4}"/>
                  </a:ext>
                </a:extLst>
              </p:cNvPr>
              <p:cNvSpPr/>
              <p:nvPr/>
            </p:nvSpPr>
            <p:spPr>
              <a:xfrm>
                <a:off x="-16367" y="-7141"/>
                <a:ext cx="12217398" cy="1041401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5772"/>
                  <a:gd name="f4" fmla="val 656"/>
                  <a:gd name="f5" fmla="val 6"/>
                  <a:gd name="f6" fmla="val 2"/>
                  <a:gd name="f7" fmla="val 2542"/>
                  <a:gd name="f8" fmla="val 2746"/>
                  <a:gd name="f9" fmla="val 101"/>
                  <a:gd name="f10" fmla="val 3828"/>
                  <a:gd name="f11" fmla="val 367"/>
                  <a:gd name="f12" fmla="val 4374"/>
                  <a:gd name="f13" fmla="val 4920"/>
                  <a:gd name="f14" fmla="val 5526"/>
                  <a:gd name="f15" fmla="val 152"/>
                  <a:gd name="f16" fmla="val 5766"/>
                  <a:gd name="f17" fmla="val 55"/>
                  <a:gd name="f18" fmla="val 213"/>
                  <a:gd name="f19" fmla="val 5670"/>
                  <a:gd name="f20" fmla="val 257"/>
                  <a:gd name="f21" fmla="val 5016"/>
                  <a:gd name="f22" fmla="val 441"/>
                  <a:gd name="f23" fmla="val 4302"/>
                  <a:gd name="f24" fmla="val 439"/>
                  <a:gd name="f25" fmla="val 3588"/>
                  <a:gd name="f26" fmla="val 437"/>
                  <a:gd name="f27" fmla="val 2205"/>
                  <a:gd name="f28" fmla="val 165"/>
                  <a:gd name="f29" fmla="val 1488"/>
                  <a:gd name="f30" fmla="val 201"/>
                  <a:gd name="f31" fmla="val 750"/>
                  <a:gd name="f32" fmla="val 209"/>
                  <a:gd name="f33" fmla="val 270"/>
                  <a:gd name="f34" fmla="val 482"/>
                  <a:gd name="f35" fmla="*/ f0 1 5772"/>
                  <a:gd name="f36" fmla="*/ f1 1 656"/>
                  <a:gd name="f37" fmla="+- f4 0 f2"/>
                  <a:gd name="f38" fmla="+- f3 0 f2"/>
                  <a:gd name="f39" fmla="*/ f38 1 5772"/>
                  <a:gd name="f40" fmla="*/ f37 1 656"/>
                  <a:gd name="f41" fmla="*/ f2 1 f39"/>
                  <a:gd name="f42" fmla="*/ f3 1 f39"/>
                  <a:gd name="f43" fmla="*/ f2 1 f40"/>
                  <a:gd name="f44" fmla="*/ f4 1 f40"/>
                  <a:gd name="f45" fmla="*/ f41 f35 1"/>
                  <a:gd name="f46" fmla="*/ f42 f35 1"/>
                  <a:gd name="f47" fmla="*/ f44 f36 1"/>
                  <a:gd name="f48" fmla="*/ f43 f3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5" t="f48" r="f46" b="f47"/>
                <a:pathLst>
                  <a:path w="5772" h="656">
                    <a:moveTo>
                      <a:pt x="f5" y="f6"/>
                    </a:moveTo>
                    <a:lnTo>
                      <a:pt x="f7" y="f2"/>
                    </a:lnTo>
                    <a:cubicBezTo>
                      <a:pt x="f8" y="f9"/>
                      <a:pt x="f10" y="f11"/>
                      <a:pt x="f12" y="f11"/>
                    </a:cubicBezTo>
                    <a:cubicBezTo>
                      <a:pt x="f13" y="f11"/>
                      <a:pt x="f14" y="f15"/>
                      <a:pt x="f16" y="f17"/>
                    </a:cubicBezTo>
                    <a:lnTo>
                      <a:pt x="f3" y="f18"/>
                    </a:lnTo>
                    <a:cubicBezTo>
                      <a:pt x="f19" y="f20"/>
                      <a:pt x="f21" y="f22"/>
                      <a:pt x="f23" y="f24"/>
                    </a:cubicBezTo>
                    <a:cubicBezTo>
                      <a:pt x="f25" y="f26"/>
                      <a:pt x="f27" y="f28"/>
                      <a:pt x="f29" y="f30"/>
                    </a:cubicBezTo>
                    <a:cubicBezTo>
                      <a:pt x="f31" y="f32"/>
                      <a:pt x="f33" y="f34"/>
                      <a:pt x="f2" y="f4"/>
                    </a:cubicBezTo>
                    <a:lnTo>
                      <a:pt x="f5" y="f6"/>
                    </a:lnTo>
                    <a:close/>
                  </a:path>
                </a:pathLst>
              </a:custGeom>
              <a:gradFill>
                <a:gsLst>
                  <a:gs pos="0">
                    <a:srgbClr val="668F1B">
                      <a:alpha val="44705"/>
                    </a:srgbClr>
                  </a:gs>
                  <a:gs pos="100000">
                    <a:srgbClr val="CAE00E">
                      <a:alpha val="54901"/>
                    </a:srgbClr>
                  </a:gs>
                </a:gsLst>
                <a:lin ang="5400000"/>
              </a:gradFill>
              <a:ln cap="flat">
                <a:noFill/>
                <a:prstDash val="solid"/>
              </a:ln>
            </p:spPr>
            <p:txBody>
              <a:bodyPr vert="horz" wrap="square" lIns="91421" tIns="45701" rIns="91421" bIns="45701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000000"/>
                  </a:solidFill>
                  <a:uFillTx/>
                  <a:latin typeface="MingLiu"/>
                  <a:ea typeface="MingLiu"/>
                  <a:cs typeface="MingLiu"/>
                </a:endParaRPr>
              </a:p>
            </p:txBody>
          </p:sp>
          <p:sp>
            <p:nvSpPr>
              <p:cNvPr id="6" name="Google Shape;14;p18">
                <a:extLst>
                  <a:ext uri="{FF2B5EF4-FFF2-40B4-BE49-F238E27FC236}">
                    <a16:creationId xmlns:a16="http://schemas.microsoft.com/office/drawing/2014/main" id="{CD943B81-B17A-4E47-AE8F-61DB38268E6D}"/>
                  </a:ext>
                </a:extLst>
              </p:cNvPr>
              <p:cNvSpPr/>
              <p:nvPr/>
            </p:nvSpPr>
            <p:spPr>
              <a:xfrm>
                <a:off x="5838325" y="-7141"/>
                <a:ext cx="6349995" cy="638178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3000"/>
                  <a:gd name="f4" fmla="val 595"/>
                  <a:gd name="f5" fmla="val 174"/>
                  <a:gd name="f6" fmla="val 102"/>
                  <a:gd name="f7" fmla="val 1168"/>
                  <a:gd name="f8" fmla="val 533"/>
                  <a:gd name="f9" fmla="val 1668"/>
                  <a:gd name="f10" fmla="val 564"/>
                  <a:gd name="f11" fmla="val 2168"/>
                  <a:gd name="f12" fmla="val 2778"/>
                  <a:gd name="f13" fmla="val 279"/>
                  <a:gd name="f14" fmla="val 186"/>
                  <a:gd name="f15" fmla="val 6"/>
                  <a:gd name="f16" fmla="*/ f0 1 3000"/>
                  <a:gd name="f17" fmla="*/ f1 1 595"/>
                  <a:gd name="f18" fmla="+- f4 0 f2"/>
                  <a:gd name="f19" fmla="+- f3 0 f2"/>
                  <a:gd name="f20" fmla="*/ f19 1 3000"/>
                  <a:gd name="f21" fmla="*/ f18 1 595"/>
                  <a:gd name="f22" fmla="*/ f2 1 f20"/>
                  <a:gd name="f23" fmla="*/ f3 1 f20"/>
                  <a:gd name="f24" fmla="*/ f2 1 f21"/>
                  <a:gd name="f25" fmla="*/ f4 1 f21"/>
                  <a:gd name="f26" fmla="*/ f22 f16 1"/>
                  <a:gd name="f27" fmla="*/ f23 f16 1"/>
                  <a:gd name="f28" fmla="*/ f25 f17 1"/>
                  <a:gd name="f29" fmla="*/ f24 f1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6" t="f29" r="f27" b="f28"/>
                <a:pathLst>
                  <a:path w="3000" h="595">
                    <a:moveTo>
                      <a:pt x="f2" y="f2"/>
                    </a:moveTo>
                    <a:cubicBezTo>
                      <a:pt x="f5" y="f6"/>
                      <a:pt x="f7" y="f8"/>
                      <a:pt x="f9" y="f10"/>
                    </a:cubicBezTo>
                    <a:cubicBezTo>
                      <a:pt x="f11" y="f4"/>
                      <a:pt x="f12" y="f13"/>
                      <a:pt x="f3" y="f14"/>
                    </a:cubicBezTo>
                    <a:lnTo>
                      <a:pt x="f3" y="f15"/>
                    </a:lnTo>
                    <a:lnTo>
                      <a:pt x="f2" y="f2"/>
                    </a:lnTo>
                    <a:close/>
                  </a:path>
                </a:pathLst>
              </a:custGeom>
              <a:gradFill>
                <a:gsLst>
                  <a:gs pos="0">
                    <a:srgbClr val="99A719">
                      <a:alpha val="29803"/>
                    </a:srgbClr>
                  </a:gs>
                  <a:gs pos="100000">
                    <a:srgbClr val="80B814">
                      <a:alpha val="44705"/>
                    </a:srgbClr>
                  </a:gs>
                </a:gsLst>
                <a:lin ang="5400000"/>
              </a:gradFill>
              <a:ln cap="flat">
                <a:noFill/>
                <a:prstDash val="solid"/>
              </a:ln>
            </p:spPr>
            <p:txBody>
              <a:bodyPr vert="horz" wrap="square" lIns="91421" tIns="45701" rIns="91421" bIns="45701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000000"/>
                  </a:solidFill>
                  <a:uFillTx/>
                  <a:latin typeface="MingLiu"/>
                  <a:ea typeface="MingLiu"/>
                  <a:cs typeface="MingLiu"/>
                </a:endParaRPr>
              </a:p>
            </p:txBody>
          </p:sp>
          <p:grpSp>
            <p:nvGrpSpPr>
              <p:cNvPr id="7" name="Google Shape;15;p18">
                <a:extLst>
                  <a:ext uri="{FF2B5EF4-FFF2-40B4-BE49-F238E27FC236}">
                    <a16:creationId xmlns:a16="http://schemas.microsoft.com/office/drawing/2014/main" id="{F07544D7-8659-4E23-B8F2-711F99971059}"/>
                  </a:ext>
                </a:extLst>
              </p:cNvPr>
              <p:cNvGrpSpPr/>
              <p:nvPr/>
            </p:nvGrpSpPr>
            <p:grpSpPr>
              <a:xfrm>
                <a:off x="-29032" y="202411"/>
                <a:ext cx="12240734" cy="649224"/>
                <a:chOff x="-29032" y="202411"/>
                <a:chExt cx="12240734" cy="649224"/>
              </a:xfrm>
            </p:grpSpPr>
            <p:sp>
              <p:nvSpPr>
                <p:cNvPr id="8" name="Google Shape;16;p18">
                  <a:extLst>
                    <a:ext uri="{FF2B5EF4-FFF2-40B4-BE49-F238E27FC236}">
                      <a16:creationId xmlns:a16="http://schemas.microsoft.com/office/drawing/2014/main" id="{4F2CE336-E4BD-48C9-B931-9538315BC3E8}"/>
                    </a:ext>
                  </a:extLst>
                </p:cNvPr>
                <p:cNvSpPr/>
                <p:nvPr/>
              </p:nvSpPr>
              <p:spPr>
                <a:xfrm rot="21435692">
                  <a:off x="-29032" y="202411"/>
                  <a:ext cx="12217398" cy="649224"/>
                </a:xfrm>
                <a:custGeom>
                  <a:avLst/>
                  <a:gdLst>
                    <a:gd name="f0" fmla="val w"/>
                    <a:gd name="f1" fmla="val h"/>
                    <a:gd name="f2" fmla="val 0"/>
                    <a:gd name="f3" fmla="val 5772"/>
                    <a:gd name="f4" fmla="val 1055"/>
                    <a:gd name="f5" fmla="val 966"/>
                    <a:gd name="f6" fmla="val 282"/>
                    <a:gd name="f7" fmla="val 738"/>
                    <a:gd name="f8" fmla="val 923"/>
                    <a:gd name="f9" fmla="val 275"/>
                    <a:gd name="f10" fmla="val 1608"/>
                    <a:gd name="f11" fmla="val 2293"/>
                    <a:gd name="f12" fmla="val 289"/>
                    <a:gd name="f13" fmla="val 3416"/>
                    <a:gd name="f14" fmla="val 4110"/>
                    <a:gd name="f15" fmla="val 1008"/>
                    <a:gd name="f16" fmla="val 4804"/>
                    <a:gd name="f17" fmla="val 961"/>
                    <a:gd name="f18" fmla="val 5426"/>
                    <a:gd name="f19" fmla="val 210"/>
                    <a:gd name="f20" fmla="*/ f0 1 5772"/>
                    <a:gd name="f21" fmla="*/ f1 1 1055"/>
                    <a:gd name="f22" fmla="+- f4 0 f2"/>
                    <a:gd name="f23" fmla="+- f3 0 f2"/>
                    <a:gd name="f24" fmla="*/ f23 1 5772"/>
                    <a:gd name="f25" fmla="*/ f22 1 1055"/>
                    <a:gd name="f26" fmla="*/ f2 1 f24"/>
                    <a:gd name="f27" fmla="*/ f3 1 f24"/>
                    <a:gd name="f28" fmla="*/ f2 1 f25"/>
                    <a:gd name="f29" fmla="*/ f4 1 f25"/>
                    <a:gd name="f30" fmla="*/ f26 f20 1"/>
                    <a:gd name="f31" fmla="*/ f27 f20 1"/>
                    <a:gd name="f32" fmla="*/ f29 f21 1"/>
                    <a:gd name="f33" fmla="*/ f28 f2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30" t="f33" r="f31" b="f32"/>
                  <a:pathLst>
                    <a:path w="5772" h="1055">
                      <a:moveTo>
                        <a:pt x="f2" y="f5"/>
                      </a:moveTo>
                      <a:cubicBezTo>
                        <a:pt x="f6" y="f7"/>
                        <a:pt x="f8" y="f9"/>
                        <a:pt x="f10" y="f6"/>
                      </a:cubicBezTo>
                      <a:cubicBezTo>
                        <a:pt x="f11" y="f12"/>
                        <a:pt x="f13" y="f4"/>
                        <a:pt x="f14" y="f15"/>
                      </a:cubicBezTo>
                      <a:cubicBezTo>
                        <a:pt x="f16" y="f17"/>
                        <a:pt x="f18" y="f19"/>
                        <a:pt x="f3" y="f2"/>
                      </a:cubicBezTo>
                    </a:path>
                  </a:pathLst>
                </a:custGeom>
                <a:noFill/>
                <a:ln w="10771" cap="flat">
                  <a:solidFill>
                    <a:srgbClr val="A8B532"/>
                  </a:solidFill>
                  <a:prstDash val="solid"/>
                  <a:round/>
                </a:ln>
              </p:spPr>
              <p:txBody>
                <a:bodyPr vert="horz" wrap="square" lIns="91421" tIns="45701" rIns="91421" bIns="45701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000000"/>
                    </a:solidFill>
                    <a:uFillTx/>
                    <a:latin typeface="MingLiu"/>
                    <a:ea typeface="MingLiu"/>
                    <a:cs typeface="MingLiu"/>
                  </a:endParaRPr>
                </a:p>
              </p:txBody>
            </p:sp>
            <p:sp>
              <p:nvSpPr>
                <p:cNvPr id="9" name="Google Shape;17;p18">
                  <a:extLst>
                    <a:ext uri="{FF2B5EF4-FFF2-40B4-BE49-F238E27FC236}">
                      <a16:creationId xmlns:a16="http://schemas.microsoft.com/office/drawing/2014/main" id="{08647586-6218-4B71-BFC8-643BE64C8751}"/>
                    </a:ext>
                  </a:extLst>
                </p:cNvPr>
                <p:cNvSpPr/>
                <p:nvPr/>
              </p:nvSpPr>
              <p:spPr>
                <a:xfrm rot="21435692">
                  <a:off x="-22713" y="275865"/>
                  <a:ext cx="12234415" cy="530352"/>
                </a:xfrm>
                <a:custGeom>
                  <a:avLst/>
                  <a:gdLst>
                    <a:gd name="f0" fmla="val w"/>
                    <a:gd name="f1" fmla="val h"/>
                    <a:gd name="f2" fmla="val 0"/>
                    <a:gd name="f3" fmla="val 5766"/>
                    <a:gd name="f4" fmla="val 854"/>
                    <a:gd name="f5" fmla="val 732"/>
                    <a:gd name="f6" fmla="val 273"/>
                    <a:gd name="f7" fmla="val 647"/>
                    <a:gd name="f8" fmla="val 951"/>
                    <a:gd name="f9" fmla="val 214"/>
                    <a:gd name="f10" fmla="val 1638"/>
                    <a:gd name="f11" fmla="val 228"/>
                    <a:gd name="f12" fmla="val 2325"/>
                    <a:gd name="f13" fmla="val 242"/>
                    <a:gd name="f14" fmla="val 3434"/>
                    <a:gd name="f15" fmla="val 4122"/>
                    <a:gd name="f16" fmla="val 816"/>
                    <a:gd name="f17" fmla="val 4810"/>
                    <a:gd name="f18" fmla="val 778"/>
                    <a:gd name="f19" fmla="val 5424"/>
                    <a:gd name="f20" fmla="val 170"/>
                    <a:gd name="f21" fmla="*/ f0 1 5766"/>
                    <a:gd name="f22" fmla="*/ f1 1 854"/>
                    <a:gd name="f23" fmla="+- f4 0 f2"/>
                    <a:gd name="f24" fmla="+- f3 0 f2"/>
                    <a:gd name="f25" fmla="*/ f24 1 5766"/>
                    <a:gd name="f26" fmla="*/ f23 1 854"/>
                    <a:gd name="f27" fmla="*/ f2 1 f25"/>
                    <a:gd name="f28" fmla="*/ f3 1 f25"/>
                    <a:gd name="f29" fmla="*/ f2 1 f26"/>
                    <a:gd name="f30" fmla="*/ f4 1 f26"/>
                    <a:gd name="f31" fmla="*/ f27 f21 1"/>
                    <a:gd name="f32" fmla="*/ f28 f21 1"/>
                    <a:gd name="f33" fmla="*/ f30 f22 1"/>
                    <a:gd name="f34" fmla="*/ f29 f22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31" t="f34" r="f32" b="f33"/>
                  <a:pathLst>
                    <a:path w="5766" h="854">
                      <a:moveTo>
                        <a:pt x="f2" y="f5"/>
                      </a:moveTo>
                      <a:cubicBezTo>
                        <a:pt x="f6" y="f7"/>
                        <a:pt x="f8" y="f9"/>
                        <a:pt x="f10" y="f11"/>
                      </a:cubicBezTo>
                      <a:cubicBezTo>
                        <a:pt x="f12" y="f13"/>
                        <a:pt x="f14" y="f4"/>
                        <a:pt x="f15" y="f16"/>
                      </a:cubicBezTo>
                      <a:cubicBezTo>
                        <a:pt x="f17" y="f18"/>
                        <a:pt x="f19" y="f20"/>
                        <a:pt x="f3" y="f2"/>
                      </a:cubicBezTo>
                    </a:path>
                  </a:pathLst>
                </a:custGeom>
                <a:noFill/>
                <a:ln w="9528" cap="flat">
                  <a:solidFill>
                    <a:srgbClr val="029676"/>
                  </a:solidFill>
                  <a:prstDash val="solid"/>
                  <a:round/>
                </a:ln>
              </p:spPr>
              <p:txBody>
                <a:bodyPr vert="horz" wrap="square" lIns="91421" tIns="45701" rIns="91421" bIns="45701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000000"/>
                    </a:solidFill>
                    <a:uFillTx/>
                    <a:latin typeface="MingLiu"/>
                    <a:ea typeface="MingLiu"/>
                    <a:cs typeface="MingLiu"/>
                  </a:endParaRPr>
                </a:p>
              </p:txBody>
            </p:sp>
          </p:grpSp>
        </p:grpSp>
      </p:grpSp>
      <p:sp>
        <p:nvSpPr>
          <p:cNvPr id="10" name="Google Shape;18;p18">
            <a:extLst>
              <a:ext uri="{FF2B5EF4-FFF2-40B4-BE49-F238E27FC236}">
                <a16:creationId xmlns:a16="http://schemas.microsoft.com/office/drawing/2014/main" id="{6AFBC1F9-B529-41F3-A9BA-68EEF6F411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45701" rIns="0" bIns="0" anchor="b" anchorCtr="0" compatLnSpc="1">
            <a:normAutofit/>
          </a:bodyPr>
          <a:lstStyle/>
          <a:p>
            <a:pPr lvl="0"/>
            <a:endParaRPr lang="en-US"/>
          </a:p>
        </p:txBody>
      </p:sp>
      <p:sp>
        <p:nvSpPr>
          <p:cNvPr id="11" name="Google Shape;19;p18">
            <a:extLst>
              <a:ext uri="{FF2B5EF4-FFF2-40B4-BE49-F238E27FC236}">
                <a16:creationId xmlns:a16="http://schemas.microsoft.com/office/drawing/2014/main" id="{5B86D9AF-1964-4FFE-BC53-C0089B1DF3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3" y="1935483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45701" rIns="91421" bIns="45701" anchor="t" anchorCtr="0" compatLnSpc="1">
            <a:normAutofit/>
          </a:bodyPr>
          <a:lstStyle/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/>
          </a:p>
        </p:txBody>
      </p:sp>
      <p:sp>
        <p:nvSpPr>
          <p:cNvPr id="12" name="Google Shape;20;p18">
            <a:extLst>
              <a:ext uri="{FF2B5EF4-FFF2-40B4-BE49-F238E27FC236}">
                <a16:creationId xmlns:a16="http://schemas.microsoft.com/office/drawing/2014/main" id="{16764046-09F2-46B4-97F6-064800291CC1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609603" y="6356351"/>
            <a:ext cx="2844798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100" b="0" i="0" u="none" strike="noStrike" kern="0" cap="none" spc="0" baseline="0">
                <a:solidFill>
                  <a:srgbClr val="000000"/>
                </a:solidFill>
                <a:uFillTx/>
                <a:latin typeface="MingLiu"/>
                <a:ea typeface="MingLiu"/>
                <a:cs typeface="MingLiu"/>
              </a:defRPr>
            </a:lvl1pPr>
          </a:lstStyle>
          <a:p>
            <a:pPr lvl="0"/>
            <a:endParaRPr lang="en-US"/>
          </a:p>
        </p:txBody>
      </p:sp>
      <p:sp>
        <p:nvSpPr>
          <p:cNvPr id="13" name="Google Shape;21;p18">
            <a:extLst>
              <a:ext uri="{FF2B5EF4-FFF2-40B4-BE49-F238E27FC236}">
                <a16:creationId xmlns:a16="http://schemas.microsoft.com/office/drawing/2014/main" id="{A894C72A-145B-4DE7-90B4-2B25B8CCA3FD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556001" y="6356351"/>
            <a:ext cx="4470401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100" b="0" i="0" u="none" strike="noStrike" kern="0" cap="none" spc="0" baseline="0">
                <a:solidFill>
                  <a:srgbClr val="000000"/>
                </a:solidFill>
                <a:uFillTx/>
                <a:latin typeface="MingLiu"/>
                <a:ea typeface="MingLiu"/>
                <a:cs typeface="MingLiu"/>
              </a:defRPr>
            </a:lvl1pPr>
          </a:lstStyle>
          <a:p>
            <a:pPr lvl="0"/>
            <a:endParaRPr lang="en-US"/>
          </a:p>
        </p:txBody>
      </p:sp>
      <p:sp>
        <p:nvSpPr>
          <p:cNvPr id="14" name="Google Shape;22;p18">
            <a:extLst>
              <a:ext uri="{FF2B5EF4-FFF2-40B4-BE49-F238E27FC236}">
                <a16:creationId xmlns:a16="http://schemas.microsoft.com/office/drawing/2014/main" id="{A0C4A95F-6874-47D7-9817-5E4951DA2B5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100" b="0" i="0" u="none" strike="noStrike" kern="0" cap="none" spc="0" baseline="0">
                <a:solidFill>
                  <a:srgbClr val="000000"/>
                </a:solidFill>
                <a:uFillTx/>
                <a:latin typeface="MingLiu"/>
                <a:ea typeface="MingLiu"/>
                <a:cs typeface="MingLiu"/>
              </a:defRPr>
            </a:lvl1pPr>
          </a:lstStyle>
          <a:p>
            <a:pPr lvl="0"/>
            <a:fld id="{3285E1A4-1968-4A1C-A326-C2A01F152489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marL="0" marR="0" lvl="0" indent="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5000" b="0" i="0" u="none" strike="noStrike" kern="0" cap="none" spc="0" baseline="0">
          <a:solidFill>
            <a:srgbClr val="455F51"/>
          </a:solidFill>
          <a:uFillTx/>
          <a:latin typeface="Microsoft JhengHei"/>
          <a:ea typeface="Microsoft JhengHei"/>
          <a:cs typeface="Microsoft JhengHei"/>
        </a:defRPr>
      </a:lvl1pPr>
    </p:titleStyle>
    <p:bodyStyle>
      <a:lvl1pPr marL="457200" marR="0" lvl="0" indent="-385447" algn="l" defTabSz="914400" rtl="0" fontAlgn="auto" hangingPunct="1">
        <a:lnSpc>
          <a:spcPct val="100000"/>
        </a:lnSpc>
        <a:spcBef>
          <a:spcPts val="520"/>
        </a:spcBef>
        <a:spcAft>
          <a:spcPts val="0"/>
        </a:spcAft>
        <a:buClr>
          <a:srgbClr val="626A19"/>
        </a:buClr>
        <a:buSzPts val="2470"/>
        <a:buFont typeface="Noto Sans Symbols"/>
        <a:buChar char="⚫"/>
        <a:tabLst/>
        <a:defRPr lang="zh-TW" sz="2600" b="0" i="0" u="none" strike="noStrike" kern="0" cap="none" spc="0" baseline="0">
          <a:solidFill>
            <a:srgbClr val="000000"/>
          </a:solidFill>
          <a:uFillTx/>
          <a:latin typeface="MingLiu"/>
          <a:ea typeface="MingLiu"/>
          <a:cs typeface="MingLiu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zh-TW" sz="2400" b="0" i="0" u="none" strike="noStrike" kern="1200" cap="none" spc="0" baseline="0">
          <a:solidFill>
            <a:srgbClr val="000000"/>
          </a:solidFill>
          <a:uFillTx/>
          <a:latin typeface="Calibri"/>
          <a:ea typeface="新細明體" pitchFamily="18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zh-TW" sz="2000" b="0" i="0" u="none" strike="noStrike" kern="1200" cap="none" spc="0" baseline="0">
          <a:solidFill>
            <a:srgbClr val="000000"/>
          </a:solidFill>
          <a:uFillTx/>
          <a:latin typeface="Calibri"/>
          <a:ea typeface="新細明體" pitchFamily="18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zh-TW" sz="1800" b="0" i="0" u="none" strike="noStrike" kern="1200" cap="none" spc="0" baseline="0">
          <a:solidFill>
            <a:srgbClr val="000000"/>
          </a:solidFill>
          <a:uFillTx/>
          <a:latin typeface="Calibri"/>
          <a:ea typeface="新細明體" pitchFamily="18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zh-TW" sz="1800" b="0" i="0" u="none" strike="noStrike" kern="1200" cap="none" spc="0" baseline="0">
          <a:solidFill>
            <a:srgbClr val="000000"/>
          </a:solidFill>
          <a:uFillTx/>
          <a:latin typeface="Calibri"/>
          <a:ea typeface="新細明體" pitchFamily="1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6;p1">
            <a:extLst>
              <a:ext uri="{FF2B5EF4-FFF2-40B4-BE49-F238E27FC236}">
                <a16:creationId xmlns:a16="http://schemas.microsoft.com/office/drawing/2014/main" id="{DF05AC2B-78A4-40B6-8C20-05A897B079F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51538" y="899888"/>
            <a:ext cx="10865760" cy="689430"/>
          </a:xfrm>
        </p:spPr>
        <p:txBody>
          <a:bodyPr/>
          <a:lstStyle/>
          <a:p>
            <a:pPr lvl="0" algn="l"/>
            <a:r>
              <a:rPr lang="en-US" sz="4000">
                <a:latin typeface="Times New Roman"/>
                <a:cs typeface="Times New Roman"/>
              </a:rPr>
              <a:t>114</a:t>
            </a:r>
            <a:r>
              <a:rPr lang="zh-TW" altLang="en-US" sz="4000">
                <a:latin typeface="Times New Roman"/>
                <a:cs typeface="Times New Roman"/>
              </a:rPr>
              <a:t>年第</a:t>
            </a:r>
            <a:r>
              <a:rPr lang="en-US" sz="4000">
                <a:latin typeface="Times New Roman"/>
                <a:cs typeface="Times New Roman"/>
              </a:rPr>
              <a:t>2</a:t>
            </a:r>
            <a:r>
              <a:rPr lang="zh-TW" altLang="en-US" sz="4000">
                <a:latin typeface="Times New Roman"/>
                <a:cs typeface="Times New Roman"/>
              </a:rPr>
              <a:t>梯次科研創業計畫個案構想書</a:t>
            </a:r>
            <a:r>
              <a:rPr lang="en-US" sz="4000">
                <a:latin typeface="Times New Roman"/>
                <a:cs typeface="Times New Roman"/>
              </a:rPr>
              <a:t>(</a:t>
            </a:r>
            <a:r>
              <a:rPr lang="zh-TW" altLang="en-US" sz="4000">
                <a:latin typeface="Times New Roman"/>
                <a:cs typeface="Times New Roman"/>
              </a:rPr>
              <a:t>萌芽案</a:t>
            </a:r>
            <a:r>
              <a:rPr lang="en-US" sz="4000"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3" name="Google Shape;107;p1">
            <a:extLst>
              <a:ext uri="{FF2B5EF4-FFF2-40B4-BE49-F238E27FC236}">
                <a16:creationId xmlns:a16="http://schemas.microsoft.com/office/drawing/2014/main" id="{D8DB1472-6AAE-48D2-A589-A045CF4D8E2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602510" y="4592875"/>
            <a:ext cx="6564084" cy="1416030"/>
          </a:xfrm>
        </p:spPr>
        <p:txBody>
          <a:bodyPr/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</a:pPr>
            <a:r>
              <a:rPr lang="zh-TW" altLang="en-US" sz="2300" b="1">
                <a:solidFill>
                  <a:srgbClr val="455F51"/>
                </a:solidFill>
                <a:latin typeface="PMingLiu"/>
                <a:ea typeface="PMingLiu"/>
              </a:rPr>
              <a:t>申請機構：國立○○大學</a:t>
            </a:r>
          </a:p>
          <a:p>
            <a:pPr marL="0" lvl="0" indent="0" algn="l">
              <a:lnSpc>
                <a:spcPct val="90000"/>
              </a:lnSpc>
              <a:spcBef>
                <a:spcPts val="0"/>
              </a:spcBef>
            </a:pPr>
            <a:r>
              <a:rPr lang="zh-TW" altLang="en-US" sz="2300" b="1">
                <a:solidFill>
                  <a:srgbClr val="455F51"/>
                </a:solidFill>
                <a:latin typeface="PMingLiu"/>
                <a:ea typeface="PMingLiu"/>
              </a:rPr>
              <a:t>個案計畫主持人：○○○教授</a:t>
            </a:r>
            <a:r>
              <a:rPr lang="en-US" sz="2300" b="1">
                <a:solidFill>
                  <a:srgbClr val="455F51"/>
                </a:solidFill>
                <a:latin typeface="PMingLiu"/>
                <a:ea typeface="PMingLiu"/>
              </a:rPr>
              <a:t>/○○○○</a:t>
            </a:r>
            <a:r>
              <a:rPr lang="zh-TW" altLang="en-US" sz="2300" b="1">
                <a:solidFill>
                  <a:srgbClr val="455F51"/>
                </a:solidFill>
                <a:latin typeface="PMingLiu"/>
                <a:ea typeface="PMingLiu"/>
              </a:rPr>
              <a:t>系</a:t>
            </a:r>
            <a:endParaRPr lang="en-US" sz="2300" b="1"/>
          </a:p>
          <a:p>
            <a:pPr marL="0" lvl="0" indent="0" algn="l">
              <a:lnSpc>
                <a:spcPct val="90000"/>
              </a:lnSpc>
              <a:spcBef>
                <a:spcPts val="0"/>
              </a:spcBef>
            </a:pPr>
            <a:r>
              <a:rPr lang="en-US" sz="2300" b="1">
                <a:solidFill>
                  <a:srgbClr val="455F51"/>
                </a:solidFill>
                <a:latin typeface="PMingLiu"/>
                <a:ea typeface="PMingLiu"/>
              </a:rPr>
              <a:t>        </a:t>
            </a:r>
            <a:r>
              <a:rPr lang="zh-TW" altLang="en-US" sz="2300" b="1">
                <a:solidFill>
                  <a:srgbClr val="455F51"/>
                </a:solidFill>
                <a:latin typeface="PMingLiu"/>
                <a:ea typeface="PMingLiu"/>
              </a:rPr>
              <a:t>共同主持人：○○○教授</a:t>
            </a:r>
            <a:r>
              <a:rPr lang="en-US" sz="2300" b="1">
                <a:solidFill>
                  <a:srgbClr val="455F51"/>
                </a:solidFill>
                <a:latin typeface="PMingLiu"/>
                <a:ea typeface="PMingLiu"/>
              </a:rPr>
              <a:t>/○○○○</a:t>
            </a:r>
            <a:r>
              <a:rPr lang="zh-TW" altLang="en-US" sz="2300" b="1">
                <a:solidFill>
                  <a:srgbClr val="455F51"/>
                </a:solidFill>
                <a:latin typeface="PMingLiu"/>
                <a:ea typeface="PMingLiu"/>
              </a:rPr>
              <a:t>系</a:t>
            </a:r>
            <a:endParaRPr lang="en-US" sz="2300" b="1"/>
          </a:p>
          <a:p>
            <a:pPr marL="0" lvl="0" indent="0">
              <a:lnSpc>
                <a:spcPct val="90000"/>
              </a:lnSpc>
              <a:spcBef>
                <a:spcPts val="0"/>
              </a:spcBef>
            </a:pPr>
            <a:r>
              <a:rPr lang="en-US" sz="2300" b="1">
                <a:solidFill>
                  <a:srgbClr val="455F51"/>
                </a:solidFill>
                <a:latin typeface="PMingLiu"/>
                <a:ea typeface="PMingLiu"/>
              </a:rPr>
              <a:t>(</a:t>
            </a:r>
            <a:r>
              <a:rPr lang="zh-TW" altLang="en-US" sz="2300" b="1">
                <a:solidFill>
                  <a:srgbClr val="455F51"/>
                </a:solidFill>
                <a:latin typeface="PMingLiu"/>
                <a:ea typeface="PMingLiu"/>
              </a:rPr>
              <a:t>中文版</a:t>
            </a:r>
            <a:r>
              <a:rPr lang="en-US" sz="2300" b="1">
                <a:solidFill>
                  <a:srgbClr val="455F51"/>
                </a:solidFill>
                <a:latin typeface="PMingLiu"/>
                <a:ea typeface="PMingLiu"/>
              </a:rPr>
              <a:t>)</a:t>
            </a:r>
          </a:p>
        </p:txBody>
      </p:sp>
      <p:sp>
        <p:nvSpPr>
          <p:cNvPr id="4" name="Google Shape;108;p1">
            <a:extLst>
              <a:ext uri="{FF2B5EF4-FFF2-40B4-BE49-F238E27FC236}">
                <a16:creationId xmlns:a16="http://schemas.microsoft.com/office/drawing/2014/main" id="{8A677EA8-24D6-4356-BEF0-21235DB9BC9B}"/>
              </a:ext>
            </a:extLst>
          </p:cNvPr>
          <p:cNvSpPr txBox="1"/>
          <p:nvPr/>
        </p:nvSpPr>
        <p:spPr>
          <a:xfrm>
            <a:off x="555607" y="2328647"/>
            <a:ext cx="10468865" cy="18288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18278" bIns="0" anchor="b" anchorCtr="0" compatLnSpc="1">
            <a:norm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5000" b="1" i="0" u="none" strike="noStrike" kern="0" cap="none" spc="0" baseline="0">
                <a:solidFill>
                  <a:srgbClr val="455F51"/>
                </a:solidFill>
                <a:uFillTx/>
                <a:latin typeface="PMingLiu"/>
                <a:ea typeface="PMingLiu"/>
                <a:cs typeface="PMingLiu"/>
              </a:rPr>
              <a:t>○○○○○○○○○○○○○○</a:t>
            </a:r>
          </a:p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5000" b="1" i="0" u="none" strike="noStrike" kern="0" cap="none" spc="0" baseline="0">
                <a:solidFill>
                  <a:srgbClr val="455F51"/>
                </a:solidFill>
                <a:uFillTx/>
                <a:latin typeface="PMingLiu"/>
                <a:ea typeface="PMingLiu"/>
                <a:cs typeface="PMingLiu"/>
              </a:rPr>
              <a:t>○○個案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Google Shape;109;p1">
            <a:extLst>
              <a:ext uri="{FF2B5EF4-FFF2-40B4-BE49-F238E27FC236}">
                <a16:creationId xmlns:a16="http://schemas.microsoft.com/office/drawing/2014/main" id="{8BDD9160-6DC3-4322-B399-936310C69DB8}"/>
              </a:ext>
            </a:extLst>
          </p:cNvPr>
          <p:cNvSpPr txBox="1"/>
          <p:nvPr/>
        </p:nvSpPr>
        <p:spPr>
          <a:xfrm>
            <a:off x="8864166" y="6277429"/>
            <a:ext cx="2340864" cy="58057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45701" rIns="18278" bIns="45701" anchor="t" anchorCtr="0" compatLnSpc="1">
            <a:normAutofit/>
          </a:bodyPr>
          <a:lstStyle/>
          <a:p>
            <a:pPr marL="0" marR="4572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i="0" u="none" strike="noStrike" kern="0" cap="none" spc="0" baseline="0">
                <a:solidFill>
                  <a:srgbClr val="455F51"/>
                </a:solidFill>
                <a:uFillTx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500" b="0" i="0" u="none" strike="noStrike" kern="0" cap="none" spc="0" baseline="0">
                <a:solidFill>
                  <a:srgbClr val="455F51"/>
                </a:solidFill>
                <a:uFillTx/>
                <a:latin typeface="Times New Roman"/>
                <a:ea typeface="Times New Roman"/>
                <a:cs typeface="Times New Roman"/>
              </a:rPr>
              <a:t>114</a:t>
            </a:r>
            <a:r>
              <a:rPr lang="zh-TW" sz="2500" b="0" i="0" u="none" strike="noStrike" kern="0" cap="none" spc="0" baseline="0">
                <a:solidFill>
                  <a:srgbClr val="455F51"/>
                </a:solidFill>
                <a:uFillTx/>
                <a:latin typeface="Times New Roman"/>
                <a:ea typeface="Times New Roman"/>
                <a:cs typeface="Times New Roman"/>
              </a:rPr>
              <a:t>年○月○日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Google Shape;110;p1">
            <a:extLst>
              <a:ext uri="{FF2B5EF4-FFF2-40B4-BE49-F238E27FC236}">
                <a16:creationId xmlns:a16="http://schemas.microsoft.com/office/drawing/2014/main" id="{BA562F29-E979-4BD4-B40F-7AD9F30C383D}"/>
              </a:ext>
            </a:extLst>
          </p:cNvPr>
          <p:cNvSpPr txBox="1"/>
          <p:nvPr/>
        </p:nvSpPr>
        <p:spPr>
          <a:xfrm>
            <a:off x="3396785" y="6375754"/>
            <a:ext cx="4786509" cy="400114"/>
          </a:xfrm>
          <a:prstGeom prst="rect">
            <a:avLst/>
          </a:prstGeom>
          <a:noFill/>
          <a:ln w="9528" cap="flat">
            <a:solidFill>
              <a:srgbClr val="E3DED1"/>
            </a:solidFill>
            <a:prstDash val="solid"/>
            <a:round/>
          </a:ln>
        </p:spPr>
        <p:txBody>
          <a:bodyPr vert="horz" wrap="square" lIns="91421" tIns="45701" rIns="91421" bIns="45701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(</a:t>
            </a:r>
            <a:r>
              <a:rPr lang="zh-TW" sz="20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本範本一、二兩項，請勿超過</a:t>
            </a:r>
            <a:r>
              <a:rPr lang="en-US" sz="20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25</a:t>
            </a:r>
            <a:r>
              <a:rPr lang="zh-TW" sz="20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頁</a:t>
            </a:r>
            <a:r>
              <a:rPr lang="en-US" sz="20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)</a:t>
            </a:r>
          </a:p>
        </p:txBody>
      </p:sp>
      <p:sp>
        <p:nvSpPr>
          <p:cNvPr id="7" name="Google Shape;111;p1">
            <a:extLst>
              <a:ext uri="{FF2B5EF4-FFF2-40B4-BE49-F238E27FC236}">
                <a16:creationId xmlns:a16="http://schemas.microsoft.com/office/drawing/2014/main" id="{4B63A556-7331-4D73-912B-B36C75D76119}"/>
              </a:ext>
            </a:extLst>
          </p:cNvPr>
          <p:cNvSpPr txBox="1"/>
          <p:nvPr/>
        </p:nvSpPr>
        <p:spPr>
          <a:xfrm>
            <a:off x="25402" y="4997909"/>
            <a:ext cx="4965704" cy="1200332"/>
          </a:xfrm>
          <a:prstGeom prst="rect">
            <a:avLst/>
          </a:prstGeom>
          <a:noFill/>
          <a:ln w="9528" cap="flat">
            <a:solidFill>
              <a:srgbClr val="E3DED1"/>
            </a:solidFill>
            <a:prstDash val="solid"/>
            <a:round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本計畫是否同時有其他單位提供補助項目</a:t>
            </a:r>
            <a:b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</a:br>
            <a:r>
              <a:rPr lang="zh-TW" sz="18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□否；□是，請於「個案經費表」揭露說明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是否曾執行與本計畫相關各部會研究計畫</a:t>
            </a:r>
            <a:b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</a:br>
            <a:r>
              <a:rPr lang="zh-TW" sz="18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□否；□是，請填寫「相關計畫補助狀況」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2;p9">
            <a:extLst>
              <a:ext uri="{FF2B5EF4-FFF2-40B4-BE49-F238E27FC236}">
                <a16:creationId xmlns:a16="http://schemas.microsoft.com/office/drawing/2014/main" id="{7907BDBB-504E-4422-80A2-254A1E9CEC7D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endParaRPr lang="en-US"/>
          </a:p>
          <a:p>
            <a:pPr marL="0" lvl="0" indent="0">
              <a:spcBef>
                <a:spcPts val="520"/>
              </a:spcBef>
              <a:buNone/>
            </a:pPr>
            <a:endParaRPr lang="en-US"/>
          </a:p>
        </p:txBody>
      </p:sp>
      <p:graphicFrame>
        <p:nvGraphicFramePr>
          <p:cNvPr id="3" name="Google Shape;173;p9">
            <a:extLst>
              <a:ext uri="{FF2B5EF4-FFF2-40B4-BE49-F238E27FC236}">
                <a16:creationId xmlns:a16="http://schemas.microsoft.com/office/drawing/2014/main" id="{55B70509-A223-4A35-848E-3E0C54FB08FC}"/>
              </a:ext>
            </a:extLst>
          </p:cNvPr>
          <p:cNvGraphicFramePr>
            <a:graphicFrameLocks noGrp="1"/>
          </p:cNvGraphicFramePr>
          <p:nvPr/>
        </p:nvGraphicFramePr>
        <p:xfrm>
          <a:off x="609603" y="1098057"/>
          <a:ext cx="10972800" cy="3801223"/>
        </p:xfrm>
        <a:graphic>
          <a:graphicData uri="http://schemas.openxmlformats.org/drawingml/2006/table">
            <a:tbl>
              <a:tblPr>
                <a:effectLst/>
                <a:tableStyleId>{AAE38DA6-B5A5-43FA-BE72-B906ADF7F1B4}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156064664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98716162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658995800"/>
                    </a:ext>
                  </a:extLst>
                </a:gridCol>
              </a:tblGrid>
              <a:tr h="1354948">
                <a:tc>
                  <a:txBody>
                    <a:bodyPr/>
                    <a:lstStyle/>
                    <a:p>
                      <a:pPr marL="6858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u="none" strike="noStrike" cap="none">
                          <a:solidFill>
                            <a:srgbClr val="FFFFFF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工作項目</a:t>
                      </a: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9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i="0" u="none" strike="noStrike" cap="none">
                          <a:solidFill>
                            <a:srgbClr val="FFFFFF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本計劃預計完成之成果</a:t>
                      </a:r>
                    </a:p>
                  </a:txBody>
                  <a:tcPr marL="47621" marR="47621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9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i="0" u="none" strike="noStrike" cap="none">
                          <a:solidFill>
                            <a:srgbClr val="FFFFFF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重要性說明與預估經費</a:t>
                      </a: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521788"/>
                  </a:ext>
                </a:extLst>
              </a:tr>
              <a:tr h="815425"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u="none" strike="noStrike" cap="none">
                          <a:solidFill>
                            <a:srgbClr val="000000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 </a:t>
                      </a: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u="none" strike="noStrike" cap="none">
                          <a:solidFill>
                            <a:srgbClr val="000000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 </a:t>
                      </a: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097503"/>
                  </a:ext>
                </a:extLst>
              </a:tr>
              <a:tr h="815425"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75165"/>
                  </a:ext>
                </a:extLst>
              </a:tr>
              <a:tr h="815425"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390011"/>
                  </a:ext>
                </a:extLst>
              </a:tr>
            </a:tbl>
          </a:graphicData>
        </a:graphic>
      </p:graphicFrame>
      <p:sp>
        <p:nvSpPr>
          <p:cNvPr id="4" name="Google Shape;174;p9">
            <a:extLst>
              <a:ext uri="{FF2B5EF4-FFF2-40B4-BE49-F238E27FC236}">
                <a16:creationId xmlns:a16="http://schemas.microsoft.com/office/drawing/2014/main" id="{BA949738-72E1-48DE-865E-7113577E5A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27803"/>
            <a:ext cx="10972800" cy="534841"/>
          </a:xfrm>
        </p:spPr>
        <p:txBody>
          <a:bodyPr anchor="ctr">
            <a:noAutofit/>
          </a:bodyPr>
          <a:lstStyle/>
          <a:p>
            <a:pPr marL="68580" lvl="0">
              <a:lnSpc>
                <a:spcPct val="150000"/>
              </a:lnSpc>
            </a:pPr>
            <a:r>
              <a:rPr lang="zh-TW" altLang="en-US" sz="3600" b="1"/>
              <a:t>科研成果之商品化進度</a:t>
            </a:r>
            <a:r>
              <a:rPr lang="en-US" sz="3200" b="1">
                <a:solidFill>
                  <a:srgbClr val="000000"/>
                </a:solidFill>
              </a:rPr>
              <a:t> </a:t>
            </a:r>
            <a:r>
              <a:rPr lang="en-US" sz="2800" b="1">
                <a:solidFill>
                  <a:srgbClr val="FF0000"/>
                </a:solidFill>
              </a:rPr>
              <a:t>(</a:t>
            </a:r>
            <a:r>
              <a:rPr lang="zh-TW" altLang="en-US" sz="2800" b="1">
                <a:solidFill>
                  <a:srgbClr val="FF0000"/>
                </a:solidFill>
              </a:rPr>
              <a:t>需對應查核點項目</a:t>
            </a:r>
            <a:r>
              <a:rPr lang="en-US" sz="2800" b="1">
                <a:solidFill>
                  <a:srgbClr val="FF0000"/>
                </a:solidFill>
              </a:rPr>
              <a:t>)</a:t>
            </a:r>
            <a:endParaRPr lang="en-US" sz="3200" b="1">
              <a:solidFill>
                <a:srgbClr val="000000"/>
              </a:solidFill>
            </a:endParaRPr>
          </a:p>
        </p:txBody>
      </p:sp>
      <p:sp>
        <p:nvSpPr>
          <p:cNvPr id="5" name="Google Shape;175;p9">
            <a:extLst>
              <a:ext uri="{FF2B5EF4-FFF2-40B4-BE49-F238E27FC236}">
                <a16:creationId xmlns:a16="http://schemas.microsoft.com/office/drawing/2014/main" id="{7279D988-D7AD-4E27-ADA9-7B3CB79C5037}"/>
              </a:ext>
            </a:extLst>
          </p:cNvPr>
          <p:cNvSpPr txBox="1"/>
          <p:nvPr/>
        </p:nvSpPr>
        <p:spPr>
          <a:xfrm>
            <a:off x="830576" y="5134740"/>
            <a:ext cx="10568936" cy="1477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註：本頁應說明為利研發成果商業化，本計劃預計完成之進度，如完成多少潛在客戶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/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合作夥伴洽談、簽訂多少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MOU/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訂單、開發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xxx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客戶、完成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xxx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法規驗證或諮詢、完成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xxx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取證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(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或申請送件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)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、完成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xxx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智財評估、完成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xxx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參展等。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所列工作項目與成果應對應商業查核點。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延續案應對照補充說明與前期之工作項目差異，以及這些差異對商業化之必要性。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1;p10">
            <a:extLst>
              <a:ext uri="{FF2B5EF4-FFF2-40B4-BE49-F238E27FC236}">
                <a16:creationId xmlns:a16="http://schemas.microsoft.com/office/drawing/2014/main" id="{297286EC-4B49-4B5A-9A3A-E33DE60D0A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0029" y="136519"/>
            <a:ext cx="10972800" cy="708102"/>
          </a:xfrm>
        </p:spPr>
        <p:txBody>
          <a:bodyPr/>
          <a:lstStyle/>
          <a:p>
            <a:pPr lvl="0"/>
            <a:r>
              <a:rPr lang="en-US" sz="3600" b="1"/>
              <a:t>(</a:t>
            </a:r>
            <a:r>
              <a:rPr lang="zh-TW" altLang="en-US" sz="3600" b="1"/>
              <a:t>四</a:t>
            </a:r>
            <a:r>
              <a:rPr lang="en-US" sz="3600" b="1"/>
              <a:t>)</a:t>
            </a:r>
            <a:r>
              <a:rPr lang="zh-TW" altLang="en-US" sz="3600" b="1"/>
              <a:t>自提查核點</a:t>
            </a:r>
            <a:r>
              <a:rPr lang="en-US" sz="3600" b="1"/>
              <a:t>(</a:t>
            </a:r>
            <a:r>
              <a:rPr lang="zh-TW" altLang="en-US" sz="3600" b="1"/>
              <a:t>萌芽</a:t>
            </a:r>
            <a:r>
              <a:rPr lang="en-US" sz="3600" b="1"/>
              <a:t>)</a:t>
            </a:r>
            <a:r>
              <a:rPr lang="en-US" sz="3600" b="1">
                <a:solidFill>
                  <a:srgbClr val="FF0000"/>
                </a:solidFill>
              </a:rPr>
              <a:t> </a:t>
            </a:r>
            <a:r>
              <a:rPr lang="en-US" sz="2400" b="1">
                <a:solidFill>
                  <a:srgbClr val="FF0000"/>
                </a:solidFill>
              </a:rPr>
              <a:t>(</a:t>
            </a:r>
            <a:r>
              <a:rPr lang="zh-TW" altLang="en-US" sz="2400" b="1">
                <a:solidFill>
                  <a:srgbClr val="FF0000"/>
                </a:solidFill>
              </a:rPr>
              <a:t>預估申請經費總和需為個案經費表之總和</a:t>
            </a:r>
            <a:r>
              <a:rPr lang="en-US" sz="2400" b="1">
                <a:solidFill>
                  <a:srgbClr val="FF0000"/>
                </a:solidFill>
              </a:rPr>
              <a:t>)</a:t>
            </a:r>
            <a:endParaRPr lang="en-US" sz="4000" b="1"/>
          </a:p>
        </p:txBody>
      </p:sp>
      <p:graphicFrame>
        <p:nvGraphicFramePr>
          <p:cNvPr id="3" name="Google Shape;182;p10">
            <a:extLst>
              <a:ext uri="{FF2B5EF4-FFF2-40B4-BE49-F238E27FC236}">
                <a16:creationId xmlns:a16="http://schemas.microsoft.com/office/drawing/2014/main" id="{31965BD3-4242-4072-918B-0AAEC1785F84}"/>
              </a:ext>
            </a:extLst>
          </p:cNvPr>
          <p:cNvGraphicFramePr>
            <a:graphicFrameLocks noGrp="1"/>
          </p:cNvGraphicFramePr>
          <p:nvPr/>
        </p:nvGraphicFramePr>
        <p:xfrm>
          <a:off x="118954" y="960440"/>
          <a:ext cx="11990681" cy="5760993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015304">
                  <a:extLst>
                    <a:ext uri="{9D8B030D-6E8A-4147-A177-3AD203B41FA5}">
                      <a16:colId xmlns:a16="http://schemas.microsoft.com/office/drawing/2014/main" val="2295521046"/>
                    </a:ext>
                  </a:extLst>
                </a:gridCol>
                <a:gridCol w="1165924">
                  <a:extLst>
                    <a:ext uri="{9D8B030D-6E8A-4147-A177-3AD203B41FA5}">
                      <a16:colId xmlns:a16="http://schemas.microsoft.com/office/drawing/2014/main" val="2484132283"/>
                    </a:ext>
                  </a:extLst>
                </a:gridCol>
                <a:gridCol w="2690576">
                  <a:extLst>
                    <a:ext uri="{9D8B030D-6E8A-4147-A177-3AD203B41FA5}">
                      <a16:colId xmlns:a16="http://schemas.microsoft.com/office/drawing/2014/main" val="3845654767"/>
                    </a:ext>
                  </a:extLst>
                </a:gridCol>
                <a:gridCol w="4965100">
                  <a:extLst>
                    <a:ext uri="{9D8B030D-6E8A-4147-A177-3AD203B41FA5}">
                      <a16:colId xmlns:a16="http://schemas.microsoft.com/office/drawing/2014/main" val="3013006792"/>
                    </a:ext>
                  </a:extLst>
                </a:gridCol>
                <a:gridCol w="2153777">
                  <a:extLst>
                    <a:ext uri="{9D8B030D-6E8A-4147-A177-3AD203B41FA5}">
                      <a16:colId xmlns:a16="http://schemas.microsoft.com/office/drawing/2014/main" val="3373245208"/>
                    </a:ext>
                  </a:extLst>
                </a:gridCol>
              </a:tblGrid>
              <a:tr h="116609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時 </a:t>
                      </a:r>
                      <a:r>
                        <a:rPr lang="en-US" sz="2000" u="none" strike="noStrike" cap="none"/>
                        <a:t>  </a:t>
                      </a:r>
                      <a:r>
                        <a:rPr lang="zh-TW" sz="2000" u="none" strike="noStrike" cap="none"/>
                        <a:t>間</a:t>
                      </a:r>
                      <a:endParaRPr lang="en-US" sz="2000" u="none" strike="noStrike" cap="none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查核點</a:t>
                      </a:r>
                      <a:endParaRPr lang="en-US" sz="2000" u="none" strike="noStrike" cap="none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項目</a:t>
                      </a:r>
                      <a:endParaRPr lang="zh-TW" sz="2000" b="1" u="none" strike="noStrike" cap="none">
                        <a:solidFill>
                          <a:srgbClr val="FFFFFF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辦理事項</a:t>
                      </a:r>
                      <a:endParaRPr lang="en-US" sz="2000" b="1" u="none" strike="noStrike" cap="none">
                        <a:solidFill>
                          <a:srgbClr val="FFFFFF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預估申請經費</a:t>
                      </a:r>
                      <a:endParaRPr lang="en-US" sz="2000" b="1" u="none" strike="noStrike" cap="none">
                        <a:solidFill>
                          <a:srgbClr val="FFFFFF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1079112712"/>
                  </a:ext>
                </a:extLst>
              </a:tr>
              <a:tr h="1148724">
                <a:tc rowSpan="4">
                  <a:txBody>
                    <a:bodyPr/>
                    <a:lstStyle/>
                    <a:p>
                      <a:pPr marL="0" marR="24131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期中前</a:t>
                      </a:r>
                    </a:p>
                    <a:p>
                      <a:pPr marL="0" marR="24131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須完成之</a:t>
                      </a:r>
                    </a:p>
                    <a:p>
                      <a:pPr marL="0" marR="24131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查核點</a:t>
                      </a:r>
                    </a:p>
                    <a:p>
                      <a:pPr marL="0" marR="24131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(</a:t>
                      </a:r>
                      <a:r>
                        <a:rPr lang="zh-TW" sz="2000" u="none" strike="noStrike" cap="none"/>
                        <a:t>預計</a:t>
                      </a:r>
                      <a:r>
                        <a:rPr lang="en-US" sz="2000" u="none" strike="noStrike" cap="none"/>
                        <a:t>114</a:t>
                      </a:r>
                      <a:r>
                        <a:rPr lang="zh-TW" sz="2000" u="none" strike="noStrike" cap="none"/>
                        <a:t>年</a:t>
                      </a:r>
                      <a:r>
                        <a:rPr lang="en-US" sz="2000"/>
                        <a:t>7</a:t>
                      </a:r>
                      <a:r>
                        <a:rPr lang="zh-TW" sz="2000" u="none" strike="noStrike" cap="none"/>
                        <a:t>月</a:t>
                      </a:r>
                      <a:r>
                        <a:rPr lang="en-US" sz="2000" u="none" strike="noStrike" cap="none"/>
                        <a:t>)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 rowSpan="2">
                  <a:txBody>
                    <a:bodyPr/>
                    <a:lstStyle/>
                    <a:p>
                      <a:pPr marL="0" marR="24131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商業查核點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u="none" strike="noStrike" cap="none"/>
                        <a:t>EX：市場規模與板塊分析報告一份 </a:t>
                      </a:r>
                      <a:endParaRPr lang="zh-TW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3377077234"/>
                  </a:ext>
                </a:extLst>
              </a:tr>
              <a:tr h="11487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u="none" strike="noStrike" cap="none"/>
                        <a:t>EX：TA擬定與產品定位分析報告一份 </a:t>
                      </a:r>
                      <a:endParaRPr lang="zh-TW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87475784"/>
                  </a:ext>
                </a:extLst>
              </a:tr>
              <a:tr h="11487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24131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技術查核點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u="none" strike="noStrike" cap="none"/>
                        <a:t>EX：完成原型機設計 </a:t>
                      </a:r>
                      <a:endParaRPr lang="zh-TW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u="none" strike="noStrike" cap="none"/>
                        <a:t>制訂及完成原型機規格設計（包含設計圖與相關零組件之明確規格，並清楚定義原型機功能規格）</a:t>
                      </a:r>
                      <a:r>
                        <a:rPr lang="en-US" sz="1600" u="none" strike="noStrike" cap="none"/>
                        <a:t> </a:t>
                      </a:r>
                      <a:endParaRPr lang="en-US" sz="16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275095470"/>
                  </a:ext>
                </a:extLst>
              </a:tr>
              <a:tr h="11487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/>
                        <a:t>EX</a:t>
                      </a:r>
                      <a:r>
                        <a:rPr lang="zh-TW" sz="1800" u="none" strike="noStrike" cap="none"/>
                        <a:t>：完成原型機功能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u="none" strike="noStrike" cap="none"/>
                        <a:t>規格驗證</a:t>
                      </a:r>
                      <a:r>
                        <a:rPr lang="en-US" sz="1800" u="none" strike="noStrike" cap="none"/>
                        <a:t> </a:t>
                      </a:r>
                      <a:endParaRPr lang="en-US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u="none" strike="noStrike" cap="none"/>
                        <a:t>完成原型機預期用途之功能驗證(驗證試驗須包含至少三次獨立測試及具代表性之功能比對，相關功能驗證需有明確之允收標準，並註記是否由第三方具TOF認證實驗室來執行相關驗證報告產出)</a:t>
                      </a:r>
                      <a:endParaRPr lang="zh-TW" sz="16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3993915760"/>
                  </a:ext>
                </a:extLst>
              </a:tr>
            </a:tbl>
          </a:graphicData>
        </a:graphic>
      </p:graphicFrame>
      <p:sp>
        <p:nvSpPr>
          <p:cNvPr id="4" name="Google Shape;183;p10">
            <a:extLst>
              <a:ext uri="{FF2B5EF4-FFF2-40B4-BE49-F238E27FC236}">
                <a16:creationId xmlns:a16="http://schemas.microsoft.com/office/drawing/2014/main" id="{A14D87CB-634E-40AA-BD20-9D3C76C1A6E2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70AFEB0-9395-4C93-93AF-67A84CEBD32C}" type="slidenum">
              <a:t>11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9;p11">
            <a:extLst>
              <a:ext uri="{FF2B5EF4-FFF2-40B4-BE49-F238E27FC236}">
                <a16:creationId xmlns:a16="http://schemas.microsoft.com/office/drawing/2014/main" id="{982C6782-17AB-4B86-9966-4B0B1DEA54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0029" y="136519"/>
            <a:ext cx="10972800" cy="708102"/>
          </a:xfrm>
        </p:spPr>
        <p:txBody>
          <a:bodyPr/>
          <a:lstStyle/>
          <a:p>
            <a:pPr lvl="0"/>
            <a:r>
              <a:rPr lang="en-US" sz="3600" b="1"/>
              <a:t>(</a:t>
            </a:r>
            <a:r>
              <a:rPr lang="zh-TW" altLang="en-US" sz="3600" b="1"/>
              <a:t>四</a:t>
            </a:r>
            <a:r>
              <a:rPr lang="en-US" sz="3600" b="1"/>
              <a:t>)</a:t>
            </a:r>
            <a:r>
              <a:rPr lang="zh-TW" altLang="en-US" sz="3600" b="1"/>
              <a:t>自提查核點</a:t>
            </a:r>
            <a:r>
              <a:rPr lang="en-US" sz="3600" b="1"/>
              <a:t>(</a:t>
            </a:r>
            <a:r>
              <a:rPr lang="zh-TW" altLang="en-US" sz="3600" b="1"/>
              <a:t>萌芽</a:t>
            </a:r>
            <a:r>
              <a:rPr lang="en-US" sz="3600" b="1"/>
              <a:t>)</a:t>
            </a:r>
            <a:r>
              <a:rPr lang="en-US" sz="3600" b="1">
                <a:solidFill>
                  <a:srgbClr val="FF0000"/>
                </a:solidFill>
              </a:rPr>
              <a:t> </a:t>
            </a:r>
            <a:r>
              <a:rPr lang="en-US" sz="2400" b="1">
                <a:solidFill>
                  <a:srgbClr val="FF0000"/>
                </a:solidFill>
              </a:rPr>
              <a:t>(</a:t>
            </a:r>
            <a:r>
              <a:rPr lang="zh-TW" altLang="en-US" sz="2400" b="1">
                <a:solidFill>
                  <a:srgbClr val="FF0000"/>
                </a:solidFill>
              </a:rPr>
              <a:t>預估申請經費總和需為個案經費表之總和</a:t>
            </a:r>
            <a:r>
              <a:rPr lang="en-US" sz="2400" b="1">
                <a:solidFill>
                  <a:srgbClr val="FF0000"/>
                </a:solidFill>
              </a:rPr>
              <a:t>)</a:t>
            </a:r>
            <a:endParaRPr lang="en-US" sz="3600" b="1"/>
          </a:p>
        </p:txBody>
      </p:sp>
      <p:graphicFrame>
        <p:nvGraphicFramePr>
          <p:cNvPr id="3" name="Google Shape;190;p11">
            <a:extLst>
              <a:ext uri="{FF2B5EF4-FFF2-40B4-BE49-F238E27FC236}">
                <a16:creationId xmlns:a16="http://schemas.microsoft.com/office/drawing/2014/main" id="{C5931789-3202-45BA-900F-D1C7FFF044D7}"/>
              </a:ext>
            </a:extLst>
          </p:cNvPr>
          <p:cNvGraphicFramePr>
            <a:graphicFrameLocks noGrp="1"/>
          </p:cNvGraphicFramePr>
          <p:nvPr/>
        </p:nvGraphicFramePr>
        <p:xfrm>
          <a:off x="118954" y="960440"/>
          <a:ext cx="11990681" cy="5760993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015304">
                  <a:extLst>
                    <a:ext uri="{9D8B030D-6E8A-4147-A177-3AD203B41FA5}">
                      <a16:colId xmlns:a16="http://schemas.microsoft.com/office/drawing/2014/main" val="1513160727"/>
                    </a:ext>
                  </a:extLst>
                </a:gridCol>
                <a:gridCol w="1165924">
                  <a:extLst>
                    <a:ext uri="{9D8B030D-6E8A-4147-A177-3AD203B41FA5}">
                      <a16:colId xmlns:a16="http://schemas.microsoft.com/office/drawing/2014/main" val="1573892133"/>
                    </a:ext>
                  </a:extLst>
                </a:gridCol>
                <a:gridCol w="2690576">
                  <a:extLst>
                    <a:ext uri="{9D8B030D-6E8A-4147-A177-3AD203B41FA5}">
                      <a16:colId xmlns:a16="http://schemas.microsoft.com/office/drawing/2014/main" val="1243005576"/>
                    </a:ext>
                  </a:extLst>
                </a:gridCol>
                <a:gridCol w="4965100">
                  <a:extLst>
                    <a:ext uri="{9D8B030D-6E8A-4147-A177-3AD203B41FA5}">
                      <a16:colId xmlns:a16="http://schemas.microsoft.com/office/drawing/2014/main" val="1190183200"/>
                    </a:ext>
                  </a:extLst>
                </a:gridCol>
                <a:gridCol w="2153777">
                  <a:extLst>
                    <a:ext uri="{9D8B030D-6E8A-4147-A177-3AD203B41FA5}">
                      <a16:colId xmlns:a16="http://schemas.microsoft.com/office/drawing/2014/main" val="1315609700"/>
                    </a:ext>
                  </a:extLst>
                </a:gridCol>
              </a:tblGrid>
              <a:tr h="116609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時 </a:t>
                      </a:r>
                      <a:r>
                        <a:rPr lang="en-US" sz="2000" u="none" strike="noStrike" cap="none"/>
                        <a:t>  </a:t>
                      </a:r>
                      <a:r>
                        <a:rPr lang="zh-TW" sz="2000" u="none" strike="noStrike" cap="none"/>
                        <a:t>間</a:t>
                      </a:r>
                      <a:endParaRPr lang="en-US" sz="2000" u="none" strike="noStrike" cap="none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查核點</a:t>
                      </a:r>
                      <a:endParaRPr lang="en-US" sz="2000" u="none" strike="noStrike" cap="none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項目</a:t>
                      </a:r>
                      <a:endParaRPr lang="zh-TW" sz="2000" b="1" u="none" strike="noStrike" cap="none">
                        <a:solidFill>
                          <a:srgbClr val="FFFFFF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辦理事項</a:t>
                      </a:r>
                      <a:endParaRPr lang="en-US" sz="2000" b="1" u="none" strike="noStrike" cap="none">
                        <a:solidFill>
                          <a:srgbClr val="FFFFFF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預估申請經費</a:t>
                      </a:r>
                      <a:endParaRPr lang="en-US" sz="2000" b="1" u="none" strike="noStrike" cap="none">
                        <a:solidFill>
                          <a:srgbClr val="FFFFFF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1308300324"/>
                  </a:ext>
                </a:extLst>
              </a:tr>
              <a:tr h="1148724">
                <a:tc rowSpan="4">
                  <a:txBody>
                    <a:bodyPr/>
                    <a:lstStyle/>
                    <a:p>
                      <a:pPr marL="0" marR="24131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期末前</a:t>
                      </a:r>
                    </a:p>
                    <a:p>
                      <a:pPr marL="0" marR="24131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須完成之</a:t>
                      </a:r>
                    </a:p>
                    <a:p>
                      <a:pPr marL="0" marR="24131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查核點</a:t>
                      </a:r>
                    </a:p>
                    <a:p>
                      <a:pPr marL="0" marR="24131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(</a:t>
                      </a:r>
                      <a:r>
                        <a:rPr lang="zh-TW" sz="2000" u="none" strike="noStrike" cap="none"/>
                        <a:t>預計</a:t>
                      </a:r>
                      <a:r>
                        <a:rPr lang="en-US" sz="2000" u="none" strike="noStrike" cap="none"/>
                        <a:t>11</a:t>
                      </a:r>
                      <a:r>
                        <a:rPr lang="en-US" sz="2000"/>
                        <a:t>5</a:t>
                      </a:r>
                      <a:r>
                        <a:rPr lang="zh-TW" sz="2000" u="none" strike="noStrike" cap="none"/>
                        <a:t>年</a:t>
                      </a:r>
                      <a:r>
                        <a:rPr lang="en-US" sz="2000"/>
                        <a:t>6</a:t>
                      </a:r>
                      <a:r>
                        <a:rPr lang="zh-TW" sz="2000" u="none" strike="noStrike" cap="none"/>
                        <a:t>月</a:t>
                      </a:r>
                      <a:r>
                        <a:rPr lang="en-US" sz="2000" u="none" strike="noStrike" cap="none"/>
                        <a:t>)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 rowSpan="2">
                  <a:txBody>
                    <a:bodyPr/>
                    <a:lstStyle/>
                    <a:p>
                      <a:pPr marL="0" marR="24131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商業查核點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24131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u="none" strike="noStrike" cap="none"/>
                        <a:t>EX：競爭者分析與智財佈局 (含FTO報告) 報告一份</a:t>
                      </a:r>
                      <a:endParaRPr lang="zh-TW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1412978647"/>
                  </a:ext>
                </a:extLst>
              </a:tr>
              <a:tr h="11487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41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/>
                        <a:t>EX</a:t>
                      </a:r>
                      <a:r>
                        <a:rPr lang="zh-TW" sz="1800" u="none" strike="noStrike" cap="none"/>
                        <a:t>：完整的商業營運計畫書一份</a:t>
                      </a:r>
                      <a:r>
                        <a:rPr lang="en-US" sz="1800" u="none" strike="noStrike" cap="none"/>
                        <a:t> </a:t>
                      </a:r>
                      <a:endParaRPr lang="en-US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30988356"/>
                  </a:ext>
                </a:extLst>
              </a:tr>
              <a:tr h="11487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24131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技術查核點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241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/>
                        <a:t>EX</a:t>
                      </a:r>
                      <a:r>
                        <a:rPr lang="zh-TW" sz="1800" u="none" strike="noStrike" cap="none"/>
                        <a:t>：完成原型機試量產</a:t>
                      </a:r>
                      <a:r>
                        <a:rPr lang="en-US" sz="1800" u="none" strike="noStrike" cap="none"/>
                        <a:t> </a:t>
                      </a:r>
                      <a:endParaRPr lang="en-US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u="none" strike="noStrike" cap="none"/>
                        <a:t>完成原型機試量產一批（共計ＸＸ個原型機）</a:t>
                      </a:r>
                      <a:r>
                        <a:rPr lang="en-US" sz="1800" u="none" strike="noStrike" cap="none"/>
                        <a:t> </a:t>
                      </a:r>
                      <a:endParaRPr lang="en-US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3729863243"/>
                  </a:ext>
                </a:extLst>
              </a:tr>
              <a:tr h="11487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4131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/>
                        <a:t>EX</a:t>
                      </a:r>
                      <a:r>
                        <a:rPr lang="zh-TW" sz="1800" u="none" strike="noStrike" cap="none"/>
                        <a:t>：</a:t>
                      </a:r>
                      <a:r>
                        <a:rPr lang="en-US" sz="1800" u="none" strike="noStrike" cap="none"/>
                        <a:t>FDA 513(g)</a:t>
                      </a:r>
                      <a:r>
                        <a:rPr lang="zh-TW" sz="1800" u="none" strike="noStrike" cap="none"/>
                        <a:t>送件申請</a:t>
                      </a:r>
                      <a:r>
                        <a:rPr lang="en-US" sz="1800" u="none" strike="noStrike" cap="none"/>
                        <a:t> </a:t>
                      </a:r>
                      <a:endParaRPr lang="en-US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8570" marR="6857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u="none" strike="noStrike" cap="none"/>
                        <a:t>完成</a:t>
                      </a:r>
                      <a:r>
                        <a:rPr lang="en-US" sz="1800" u="none" strike="noStrike" cap="none"/>
                        <a:t>513(g)</a:t>
                      </a:r>
                      <a:r>
                        <a:rPr lang="zh-TW" sz="1800" u="none" strike="noStrike" cap="none"/>
                        <a:t>送件申請</a:t>
                      </a:r>
                      <a:r>
                        <a:rPr lang="en-US" sz="1800" u="none" strike="noStrike" cap="none"/>
                        <a:t> </a:t>
                      </a:r>
                      <a:endParaRPr lang="en-US" sz="18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4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4291674563"/>
                  </a:ext>
                </a:extLst>
              </a:tr>
            </a:tbl>
          </a:graphicData>
        </a:graphic>
      </p:graphicFrame>
      <p:sp>
        <p:nvSpPr>
          <p:cNvPr id="4" name="Google Shape;191;p11">
            <a:extLst>
              <a:ext uri="{FF2B5EF4-FFF2-40B4-BE49-F238E27FC236}">
                <a16:creationId xmlns:a16="http://schemas.microsoft.com/office/drawing/2014/main" id="{E463CD4A-7233-4C46-8772-53DBB7D7BC2F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F31474B-3A13-4DB7-8BBF-92B02E58C2AF}" type="slidenum">
              <a:t>12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7;p12">
            <a:extLst>
              <a:ext uri="{FF2B5EF4-FFF2-40B4-BE49-F238E27FC236}">
                <a16:creationId xmlns:a16="http://schemas.microsoft.com/office/drawing/2014/main" id="{8B25BFE9-2340-4416-8244-8F9BE50F7A6D}"/>
              </a:ext>
            </a:extLst>
          </p:cNvPr>
          <p:cNvSpPr/>
          <p:nvPr/>
        </p:nvSpPr>
        <p:spPr>
          <a:xfrm>
            <a:off x="488947" y="6246522"/>
            <a:ext cx="11214101" cy="584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6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本計畫如同時有申請機構或其他單位（含國內外、大陸地區及港澳）補助項目，請務必於備註欄揭露配合單位名稱、補助項目、補助金額及配合年次等資訊，並請檢附相關證明文件（無配合補助項目者免填）</a:t>
            </a:r>
            <a:r>
              <a:rPr lang="en-US" sz="1600" b="0" i="0" u="none" strike="noStrike" kern="0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</a:rPr>
              <a:t> 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198;p12">
            <a:extLst>
              <a:ext uri="{FF2B5EF4-FFF2-40B4-BE49-F238E27FC236}">
                <a16:creationId xmlns:a16="http://schemas.microsoft.com/office/drawing/2014/main" id="{2DBAC051-4B6B-4951-8385-5DC2F719785C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538EC82-D4F1-4C30-9705-292904D11F11}" type="slidenum">
              <a:t>13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  <p:sp>
        <p:nvSpPr>
          <p:cNvPr id="4" name="Google Shape;199;p12">
            <a:extLst>
              <a:ext uri="{FF2B5EF4-FFF2-40B4-BE49-F238E27FC236}">
                <a16:creationId xmlns:a16="http://schemas.microsoft.com/office/drawing/2014/main" id="{164BD77B-D1BF-4604-BFF4-0AEE502F29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2058" y="131600"/>
            <a:ext cx="12027871" cy="738295"/>
          </a:xfrm>
        </p:spPr>
        <p:txBody>
          <a:bodyPr/>
          <a:lstStyle/>
          <a:p>
            <a:pPr lvl="0"/>
            <a:r>
              <a:rPr lang="en-US" sz="4000" b="1"/>
              <a:t>(</a:t>
            </a:r>
            <a:r>
              <a:rPr lang="zh-TW" altLang="en-US" sz="4000" b="1"/>
              <a:t>五</a:t>
            </a:r>
            <a:r>
              <a:rPr lang="en-US" sz="4000" b="1"/>
              <a:t>)</a:t>
            </a:r>
            <a:r>
              <a:rPr lang="zh-TW" altLang="en-US" sz="4000" b="1"/>
              <a:t>個案經費表</a:t>
            </a:r>
            <a:r>
              <a:rPr lang="en-US" sz="2000" b="1"/>
              <a:t>(</a:t>
            </a:r>
            <a:r>
              <a:rPr lang="zh-TW" altLang="en-US" sz="2000" b="1">
                <a:solidFill>
                  <a:srgbClr val="FF0000"/>
                </a:solidFill>
              </a:rPr>
              <a:t>經費請詳述工作項目及預估經費，萌芽案總額以</a:t>
            </a:r>
            <a:r>
              <a:rPr lang="en-US" sz="2000" b="1">
                <a:solidFill>
                  <a:srgbClr val="FF0000"/>
                </a:solidFill>
              </a:rPr>
              <a:t>800</a:t>
            </a:r>
            <a:r>
              <a:rPr lang="zh-TW" altLang="en-US" sz="2000" b="1">
                <a:solidFill>
                  <a:srgbClr val="FF0000"/>
                </a:solidFill>
              </a:rPr>
              <a:t>萬為原則</a:t>
            </a:r>
            <a:r>
              <a:rPr lang="en-US" sz="2000" b="1"/>
              <a:t>) </a:t>
            </a:r>
            <a:endParaRPr lang="en-US" sz="3000"/>
          </a:p>
        </p:txBody>
      </p:sp>
      <p:sp>
        <p:nvSpPr>
          <p:cNvPr id="5" name="Google Shape;200;p12">
            <a:extLst>
              <a:ext uri="{FF2B5EF4-FFF2-40B4-BE49-F238E27FC236}">
                <a16:creationId xmlns:a16="http://schemas.microsoft.com/office/drawing/2014/main" id="{55B8D89B-BBEC-45AD-9D6B-021C7CD221E0}"/>
              </a:ext>
            </a:extLst>
          </p:cNvPr>
          <p:cNvSpPr txBox="1"/>
          <p:nvPr/>
        </p:nvSpPr>
        <p:spPr>
          <a:xfrm>
            <a:off x="2441749" y="6018964"/>
            <a:ext cx="184727" cy="369335"/>
          </a:xfrm>
          <a:prstGeom prst="rect">
            <a:avLst/>
          </a:prstGeom>
          <a:noFill/>
          <a:ln w="9528" cap="flat">
            <a:solidFill>
              <a:srgbClr val="E3DED1"/>
            </a:solidFill>
            <a:prstDash val="solid"/>
            <a:round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Palatino Linotype"/>
              <a:ea typeface="Palatino Linotype"/>
              <a:cs typeface="Palatino Linotype"/>
            </a:endParaRPr>
          </a:p>
        </p:txBody>
      </p:sp>
      <p:graphicFrame>
        <p:nvGraphicFramePr>
          <p:cNvPr id="6" name="Google Shape;201;p12">
            <a:extLst>
              <a:ext uri="{FF2B5EF4-FFF2-40B4-BE49-F238E27FC236}">
                <a16:creationId xmlns:a16="http://schemas.microsoft.com/office/drawing/2014/main" id="{8E23F38C-6870-43CD-8953-6AC15D1A73F2}"/>
              </a:ext>
            </a:extLst>
          </p:cNvPr>
          <p:cNvGraphicFramePr>
            <a:graphicFrameLocks noGrp="1"/>
          </p:cNvGraphicFramePr>
          <p:nvPr/>
        </p:nvGraphicFramePr>
        <p:xfrm>
          <a:off x="82058" y="869896"/>
          <a:ext cx="12027869" cy="5254276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3683696">
                  <a:extLst>
                    <a:ext uri="{9D8B030D-6E8A-4147-A177-3AD203B41FA5}">
                      <a16:colId xmlns:a16="http://schemas.microsoft.com/office/drawing/2014/main" val="1554731607"/>
                    </a:ext>
                  </a:extLst>
                </a:gridCol>
                <a:gridCol w="3780952">
                  <a:extLst>
                    <a:ext uri="{9D8B030D-6E8A-4147-A177-3AD203B41FA5}">
                      <a16:colId xmlns:a16="http://schemas.microsoft.com/office/drawing/2014/main" val="566941145"/>
                    </a:ext>
                  </a:extLst>
                </a:gridCol>
                <a:gridCol w="4563221">
                  <a:extLst>
                    <a:ext uri="{9D8B030D-6E8A-4147-A177-3AD203B41FA5}">
                      <a16:colId xmlns:a16="http://schemas.microsoft.com/office/drawing/2014/main" val="4294535018"/>
                    </a:ext>
                  </a:extLst>
                </a:gridCol>
              </a:tblGrid>
              <a:tr h="455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補助項目</a:t>
                      </a:r>
                      <a:r>
                        <a:rPr lang="en-US" sz="2000" u="none" strike="noStrike" cap="none"/>
                        <a:t> \ </a:t>
                      </a:r>
                      <a:r>
                        <a:rPr lang="zh-TW" sz="2000" u="none" strike="noStrike" cap="none"/>
                        <a:t>執行年次</a:t>
                      </a:r>
                      <a:endParaRPr lang="en-US" sz="2000" b="1" u="none" strike="noStrike" cap="none">
                        <a:solidFill>
                          <a:srgbClr val="FFFFFF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42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114</a:t>
                      </a:r>
                      <a:r>
                        <a:rPr lang="zh-TW" sz="2000" u="none" strike="noStrike" cap="none"/>
                        <a:t>年</a:t>
                      </a:r>
                      <a:r>
                        <a:rPr lang="en-US" sz="2000"/>
                        <a:t>7</a:t>
                      </a:r>
                      <a:r>
                        <a:rPr lang="zh-TW" sz="2000" u="none" strike="noStrike" cap="none"/>
                        <a:t>月至</a:t>
                      </a:r>
                      <a:r>
                        <a:rPr lang="en-US" sz="2000" u="none" strike="noStrike" cap="none"/>
                        <a:t>11</a:t>
                      </a:r>
                      <a:r>
                        <a:rPr lang="en-US" sz="2000"/>
                        <a:t>5</a:t>
                      </a:r>
                      <a:r>
                        <a:rPr lang="zh-TW" sz="2000" u="none" strike="noStrike" cap="none"/>
                        <a:t>年</a:t>
                      </a:r>
                      <a:r>
                        <a:rPr lang="en-US" sz="2000"/>
                        <a:t>6</a:t>
                      </a:r>
                      <a:r>
                        <a:rPr lang="zh-TW" sz="2000" u="none" strike="noStrike" cap="none"/>
                        <a:t>月</a:t>
                      </a:r>
                      <a:endParaRPr lang="en-US" sz="2000" b="1" u="none" strike="noStrike" cap="none">
                        <a:solidFill>
                          <a:srgbClr val="FFFFFF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986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備註：請將相關支用項目做說明</a:t>
                      </a:r>
                      <a:endParaRPr lang="en-US" sz="2000" b="1" u="none" strike="noStrike" cap="none">
                        <a:solidFill>
                          <a:srgbClr val="FFFFFF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77153374"/>
                  </a:ext>
                </a:extLst>
              </a:tr>
              <a:tr h="405454">
                <a:tc>
                  <a:txBody>
                    <a:bodyPr/>
                    <a:lstStyle/>
                    <a:p>
                      <a:pPr marL="6986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1.</a:t>
                      </a:r>
                      <a:r>
                        <a:rPr lang="zh-TW" sz="2000" u="none" strike="noStrike" cap="none"/>
                        <a:t>業務費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6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538944"/>
                  </a:ext>
                </a:extLst>
              </a:tr>
              <a:tr h="608176">
                <a:tc>
                  <a:txBody>
                    <a:bodyPr/>
                    <a:lstStyle/>
                    <a:p>
                      <a:pPr marL="140973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(1)</a:t>
                      </a:r>
                      <a:r>
                        <a:rPr lang="zh-TW" sz="2000" u="none" strike="noStrike" cap="none"/>
                        <a:t>研究人力費</a:t>
                      </a:r>
                      <a:endParaRPr lang="en-US" sz="2000" b="0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6" marR="0" lvl="0" indent="-634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u="none" strike="noStrike" cap="none"/>
                        <a:t>例如：專任人員○名、兼任人員 ○名、國外顧問○名</a:t>
                      </a:r>
                      <a:r>
                        <a:rPr lang="en-US" sz="1600" u="none" strike="noStrike" cap="none"/>
                        <a:t>(○○○/○○</a:t>
                      </a:r>
                      <a:r>
                        <a:rPr lang="zh-TW" sz="1600" u="none" strike="noStrike" cap="none"/>
                        <a:t>單位</a:t>
                      </a:r>
                      <a:r>
                        <a:rPr lang="en-US" sz="1600" u="none" strike="noStrike" cap="none"/>
                        <a:t>)</a:t>
                      </a:r>
                      <a:endParaRPr lang="en-US" sz="16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4753078"/>
                  </a:ext>
                </a:extLst>
              </a:tr>
              <a:tr h="810899">
                <a:tc>
                  <a:txBody>
                    <a:bodyPr/>
                    <a:lstStyle/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(2)</a:t>
                      </a:r>
                      <a:r>
                        <a:rPr lang="zh-TW" sz="2000" u="none" strike="noStrike" cap="none"/>
                        <a:t>耗材、物品、圖書、</a:t>
                      </a:r>
                    </a:p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研究設備使用費及雜項費用</a:t>
                      </a:r>
                      <a:endParaRPr lang="en-US" sz="2000" b="0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6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u="none" strike="noStrike" cap="none"/>
                        <a:t>請配合</a:t>
                      </a:r>
                      <a:r>
                        <a:rPr lang="en-US" sz="1600" u="none" strike="noStrike" cap="none"/>
                        <a:t>(</a:t>
                      </a:r>
                      <a:r>
                        <a:rPr lang="zh-TW" sz="1600" u="none" strike="noStrike" cap="none"/>
                        <a:t>四</a:t>
                      </a:r>
                      <a:r>
                        <a:rPr lang="en-US" sz="1600" u="none" strike="noStrike" cap="none"/>
                        <a:t>)</a:t>
                      </a:r>
                      <a:r>
                        <a:rPr lang="zh-TW" sz="1600" u="none" strike="noStrike" cap="none"/>
                        <a:t>自提查核點，合理編列經費項目</a:t>
                      </a:r>
                      <a:endParaRPr lang="en-US" sz="16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0928552"/>
                  </a:ext>
                </a:extLst>
              </a:tr>
              <a:tr h="60817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2.</a:t>
                      </a:r>
                      <a:r>
                        <a:rPr lang="zh-TW" sz="2000" u="none" strike="noStrike" cap="none"/>
                        <a:t>研究設備費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6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(</a:t>
                      </a:r>
                      <a:r>
                        <a:rPr lang="zh-TW" sz="1600" u="none" strike="noStrike" cap="none"/>
                        <a:t>原則不予編列，有特殊需求請於會議審時提出，經委員審查同意方可例外編列</a:t>
                      </a:r>
                      <a:r>
                        <a:rPr lang="en-US" sz="1600" u="none" strike="noStrike" cap="none"/>
                        <a:t>)</a:t>
                      </a:r>
                      <a:endParaRPr lang="en-US" sz="16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extLst>
                  <a:ext uri="{0D108BD9-81ED-4DB2-BD59-A6C34878D82A}">
                    <a16:rowId xmlns:a16="http://schemas.microsoft.com/office/drawing/2014/main" val="2556124186"/>
                  </a:ext>
                </a:extLst>
              </a:tr>
              <a:tr h="405454">
                <a:tc>
                  <a:txBody>
                    <a:bodyPr/>
                    <a:lstStyle/>
                    <a:p>
                      <a:pPr marL="6986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3.</a:t>
                      </a:r>
                      <a:r>
                        <a:rPr lang="zh-TW" sz="2000" u="none" strike="noStrike" cap="none"/>
                        <a:t>國外差旅費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 rowSpan="4">
                  <a:txBody>
                    <a:bodyPr/>
                    <a:lstStyle/>
                    <a:p>
                      <a:pPr marL="6986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(</a:t>
                      </a:r>
                      <a:r>
                        <a:rPr lang="zh-TW" sz="1600" u="none" strike="noStrike" cap="none"/>
                        <a:t>本項若為團隊發展新創必要需求，請詳述規劃地點與內容及執行效益，且必須列為查核點項目</a:t>
                      </a:r>
                      <a:r>
                        <a:rPr lang="en-US" sz="1600" u="none" strike="noStrike" cap="none"/>
                        <a:t>)</a:t>
                      </a:r>
                      <a:endParaRPr lang="en-US" sz="16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extLst>
                  <a:ext uri="{0D108BD9-81ED-4DB2-BD59-A6C34878D82A}">
                    <a16:rowId xmlns:a16="http://schemas.microsoft.com/office/drawing/2014/main" val="1287871497"/>
                  </a:ext>
                </a:extLst>
              </a:tr>
              <a:tr h="405454">
                <a:tc>
                  <a:txBody>
                    <a:bodyPr/>
                    <a:lstStyle/>
                    <a:p>
                      <a:pPr marL="142244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(1).</a:t>
                      </a:r>
                      <a:r>
                        <a:rPr lang="zh-TW" sz="2000" u="none" strike="noStrike" cap="none"/>
                        <a:t>參與國際展覽</a:t>
                      </a:r>
                      <a:r>
                        <a:rPr lang="en-US" sz="2000" u="none" strike="noStrike" cap="none"/>
                        <a:t> </a:t>
                      </a:r>
                      <a:endParaRPr lang="en-US" sz="2000" b="0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195594"/>
                  </a:ext>
                </a:extLst>
              </a:tr>
              <a:tr h="405454">
                <a:tc>
                  <a:txBody>
                    <a:bodyPr/>
                    <a:lstStyle/>
                    <a:p>
                      <a:pPr marL="130173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(2).</a:t>
                      </a:r>
                      <a:r>
                        <a:rPr lang="zh-TW" sz="2000" u="none" strike="noStrike" cap="none"/>
                        <a:t>出席國際會議</a:t>
                      </a:r>
                      <a:r>
                        <a:rPr lang="en-US" sz="2000" u="none" strike="noStrike" cap="none"/>
                        <a:t> </a:t>
                      </a:r>
                      <a:endParaRPr lang="en-US" sz="2000" b="0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681553"/>
                  </a:ext>
                </a:extLst>
              </a:tr>
              <a:tr h="405454">
                <a:tc>
                  <a:txBody>
                    <a:bodyPr/>
                    <a:lstStyle/>
                    <a:p>
                      <a:pPr marL="130173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(3).</a:t>
                      </a:r>
                      <a:r>
                        <a:rPr lang="zh-TW" sz="2000" u="none" strike="noStrike" cap="none"/>
                        <a:t>移地研究差旅費</a:t>
                      </a:r>
                      <a:r>
                        <a:rPr lang="en-US" sz="2000" u="none" strike="noStrike" cap="none"/>
                        <a:t> </a:t>
                      </a:r>
                      <a:endParaRPr lang="en-US" sz="2000" b="0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475384"/>
                  </a:ext>
                </a:extLst>
              </a:tr>
              <a:tr h="33850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4.</a:t>
                      </a:r>
                      <a:r>
                        <a:rPr lang="zh-TW" sz="2000" u="none" strike="noStrike" cap="none"/>
                        <a:t>管理費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6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/>
                        <a:t>以計畫總經費</a:t>
                      </a:r>
                      <a:r>
                        <a:rPr lang="en-US" sz="1600"/>
                        <a:t>15%</a:t>
                      </a:r>
                      <a:r>
                        <a:rPr lang="zh-TW" sz="1600"/>
                        <a:t>為上限。</a:t>
                      </a:r>
                      <a:endParaRPr lang="en-US" sz="1600" b="1" i="0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5837385"/>
                  </a:ext>
                </a:extLst>
              </a:tr>
              <a:tr h="405454">
                <a:tc>
                  <a:txBody>
                    <a:bodyPr/>
                    <a:lstStyle/>
                    <a:p>
                      <a:pPr marL="6986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u="none" strike="noStrike" cap="none"/>
                        <a:t>合</a:t>
                      </a:r>
                      <a:r>
                        <a:rPr lang="en-US" sz="2000" u="none" strike="noStrike" cap="none"/>
                        <a:t>	</a:t>
                      </a:r>
                      <a:r>
                        <a:rPr lang="zh-TW" sz="2000" u="none" strike="noStrike" cap="none"/>
                        <a:t>計</a:t>
                      </a:r>
                      <a:endParaRPr lang="en-US" sz="2000" b="1" i="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0</a:t>
                      </a:r>
                      <a:endParaRPr lang="en-US" sz="2000" b="0" u="none" strike="noStrike" cap="none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6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u="none" strike="noStrike" cap="none"/>
                        <a:t>＊經費編列請參閱國科會補助科創計畫第</a:t>
                      </a:r>
                      <a:r>
                        <a:rPr lang="en-US" sz="1600" u="none" strike="noStrike" cap="none"/>
                        <a:t>6</a:t>
                      </a:r>
                      <a:r>
                        <a:rPr lang="zh-TW" sz="1600" u="none" strike="noStrike" cap="none"/>
                        <a:t>點</a:t>
                      </a:r>
                      <a:endParaRPr lang="en-US" sz="1600" b="1" u="none" strike="noStrike" cap="none">
                        <a:solidFill>
                          <a:srgbClr val="FF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4587769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7;p13">
            <a:extLst>
              <a:ext uri="{FF2B5EF4-FFF2-40B4-BE49-F238E27FC236}">
                <a16:creationId xmlns:a16="http://schemas.microsoft.com/office/drawing/2014/main" id="{00FC9261-741A-41FB-B0E0-C35F8FFC5CE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523567"/>
            <a:ext cx="10972800" cy="758302"/>
          </a:xfrm>
        </p:spPr>
        <p:txBody>
          <a:bodyPr/>
          <a:lstStyle/>
          <a:p>
            <a:pPr lvl="0"/>
            <a:r>
              <a:rPr lang="zh-TW" altLang="en-US" sz="4000" b="1">
                <a:solidFill>
                  <a:srgbClr val="FF0000"/>
                </a:solidFill>
              </a:rPr>
              <a:t>二、本計畫「智財清單」</a:t>
            </a:r>
            <a:endParaRPr lang="en-US" sz="4000" b="1">
              <a:solidFill>
                <a:srgbClr val="FF0000"/>
              </a:solidFill>
              <a:latin typeface="PMingLiu"/>
              <a:ea typeface="PMingLiu"/>
            </a:endParaRPr>
          </a:p>
        </p:txBody>
      </p:sp>
      <p:sp>
        <p:nvSpPr>
          <p:cNvPr id="3" name="Google Shape;208;p13">
            <a:extLst>
              <a:ext uri="{FF2B5EF4-FFF2-40B4-BE49-F238E27FC236}">
                <a16:creationId xmlns:a16="http://schemas.microsoft.com/office/drawing/2014/main" id="{DB14D909-797A-4847-9692-9CB5CF17224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82702" y="1437089"/>
            <a:ext cx="11182353" cy="672714"/>
          </a:xfrm>
        </p:spPr>
        <p:txBody>
          <a:bodyPr/>
          <a:lstStyle/>
          <a:p>
            <a:pPr marL="274320" lvl="0" indent="-274320">
              <a:lnSpc>
                <a:spcPct val="150000"/>
              </a:lnSpc>
              <a:spcBef>
                <a:spcPts val="0"/>
              </a:spcBef>
              <a:buSzPts val="2280"/>
              <a:buChar char="◆"/>
            </a:pPr>
            <a:r>
              <a:rPr lang="zh-TW" altLang="en-US" sz="2400" b="1">
                <a:solidFill>
                  <a:srgbClr val="455F51"/>
                </a:solidFill>
                <a:latin typeface="Microsoft JhengHei"/>
                <a:ea typeface="Microsoft JhengHei"/>
              </a:rPr>
              <a:t>本計畫「專利布局」之說明</a:t>
            </a:r>
          </a:p>
        </p:txBody>
      </p:sp>
      <p:sp>
        <p:nvSpPr>
          <p:cNvPr id="4" name="Google Shape;209;p13">
            <a:extLst>
              <a:ext uri="{FF2B5EF4-FFF2-40B4-BE49-F238E27FC236}">
                <a16:creationId xmlns:a16="http://schemas.microsoft.com/office/drawing/2014/main" id="{56EF49AA-6F49-4C0F-9104-1A3B254E0976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4653CAF-71CC-439F-B5E9-E3443C81FD6C}" type="slidenum">
              <a:t>14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  <p:graphicFrame>
        <p:nvGraphicFramePr>
          <p:cNvPr id="5" name="Google Shape;210;p13">
            <a:extLst>
              <a:ext uri="{FF2B5EF4-FFF2-40B4-BE49-F238E27FC236}">
                <a16:creationId xmlns:a16="http://schemas.microsoft.com/office/drawing/2014/main" id="{C26B57F8-E2DC-4595-BE09-9E541D38AEBF}"/>
              </a:ext>
            </a:extLst>
          </p:cNvPr>
          <p:cNvGraphicFramePr>
            <a:graphicFrameLocks noGrp="1"/>
          </p:cNvGraphicFramePr>
          <p:nvPr/>
        </p:nvGraphicFramePr>
        <p:xfrm>
          <a:off x="504821" y="2379652"/>
          <a:ext cx="11393822" cy="1835516"/>
        </p:xfrm>
        <a:graphic>
          <a:graphicData uri="http://schemas.openxmlformats.org/drawingml/2006/table">
            <a:tbl>
              <a:tblPr firstRow="1" bandRow="1">
                <a:effectLst/>
                <a:tableStyleId>{E8B1032C-EA38-4F05-BA0D-38AFFFC7BED3}</a:tableStyleId>
              </a:tblPr>
              <a:tblGrid>
                <a:gridCol w="596774">
                  <a:extLst>
                    <a:ext uri="{9D8B030D-6E8A-4147-A177-3AD203B41FA5}">
                      <a16:colId xmlns:a16="http://schemas.microsoft.com/office/drawing/2014/main" val="117545273"/>
                    </a:ext>
                  </a:extLst>
                </a:gridCol>
                <a:gridCol w="1156926">
                  <a:extLst>
                    <a:ext uri="{9D8B030D-6E8A-4147-A177-3AD203B41FA5}">
                      <a16:colId xmlns:a16="http://schemas.microsoft.com/office/drawing/2014/main" val="280637120"/>
                    </a:ext>
                  </a:extLst>
                </a:gridCol>
                <a:gridCol w="849953">
                  <a:extLst>
                    <a:ext uri="{9D8B030D-6E8A-4147-A177-3AD203B41FA5}">
                      <a16:colId xmlns:a16="http://schemas.microsoft.com/office/drawing/2014/main" val="1623788589"/>
                    </a:ext>
                  </a:extLst>
                </a:gridCol>
                <a:gridCol w="1310353">
                  <a:extLst>
                    <a:ext uri="{9D8B030D-6E8A-4147-A177-3AD203B41FA5}">
                      <a16:colId xmlns:a16="http://schemas.microsoft.com/office/drawing/2014/main" val="3232580211"/>
                    </a:ext>
                  </a:extLst>
                </a:gridCol>
                <a:gridCol w="1088995">
                  <a:extLst>
                    <a:ext uri="{9D8B030D-6E8A-4147-A177-3AD203B41FA5}">
                      <a16:colId xmlns:a16="http://schemas.microsoft.com/office/drawing/2014/main" val="3347497640"/>
                    </a:ext>
                  </a:extLst>
                </a:gridCol>
                <a:gridCol w="522378">
                  <a:extLst>
                    <a:ext uri="{9D8B030D-6E8A-4147-A177-3AD203B41FA5}">
                      <a16:colId xmlns:a16="http://schemas.microsoft.com/office/drawing/2014/main" val="536196971"/>
                    </a:ext>
                  </a:extLst>
                </a:gridCol>
                <a:gridCol w="974448">
                  <a:extLst>
                    <a:ext uri="{9D8B030D-6E8A-4147-A177-3AD203B41FA5}">
                      <a16:colId xmlns:a16="http://schemas.microsoft.com/office/drawing/2014/main" val="2884752723"/>
                    </a:ext>
                  </a:extLst>
                </a:gridCol>
                <a:gridCol w="1404527">
                  <a:extLst>
                    <a:ext uri="{9D8B030D-6E8A-4147-A177-3AD203B41FA5}">
                      <a16:colId xmlns:a16="http://schemas.microsoft.com/office/drawing/2014/main" val="1256849514"/>
                    </a:ext>
                  </a:extLst>
                </a:gridCol>
                <a:gridCol w="2207096">
                  <a:extLst>
                    <a:ext uri="{9D8B030D-6E8A-4147-A177-3AD203B41FA5}">
                      <a16:colId xmlns:a16="http://schemas.microsoft.com/office/drawing/2014/main" val="2556266128"/>
                    </a:ext>
                  </a:extLst>
                </a:gridCol>
                <a:gridCol w="1282372">
                  <a:extLst>
                    <a:ext uri="{9D8B030D-6E8A-4147-A177-3AD203B41FA5}">
                      <a16:colId xmlns:a16="http://schemas.microsoft.com/office/drawing/2014/main" val="3683384021"/>
                    </a:ext>
                  </a:extLst>
                </a:gridCol>
              </a:tblGrid>
              <a:tr h="54224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專利類別</a:t>
                      </a:r>
                      <a:endParaRPr lang="zh-TW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專利名稱</a:t>
                      </a:r>
                      <a:endParaRPr lang="zh-TW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證書號</a:t>
                      </a:r>
                      <a:endParaRPr lang="zh-TW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有效日期</a:t>
                      </a:r>
                      <a:endParaRPr lang="zh-TW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申請人</a:t>
                      </a:r>
                      <a:endParaRPr lang="zh-TW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申請國家</a:t>
                      </a:r>
                      <a:endParaRPr lang="zh-TW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專利發明人</a:t>
                      </a:r>
                      <a:endParaRPr lang="zh-TW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計畫補助經費來源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/>
                        <a:t>(</a:t>
                      </a:r>
                      <a:r>
                        <a:rPr lang="zh-TW" sz="1200" u="none" strike="noStrike" cap="none"/>
                        <a:t>部會、計畫名稱及計畫編號</a:t>
                      </a:r>
                      <a:r>
                        <a:rPr lang="en-US" sz="1200" u="none" strike="noStrike" cap="none"/>
                        <a:t>)</a:t>
                      </a:r>
                      <a:endParaRPr lang="en-US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專利授權狀態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若已授權需說明專屬或非專屬授權、授權範圍、地區、金額</a:t>
                      </a:r>
                      <a:endParaRPr lang="zh-TW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佔此計畫申請標的之技術佔比(%)</a:t>
                      </a:r>
                      <a:endParaRPr lang="zh-TW" sz="1200" b="1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extLst>
                  <a:ext uri="{0D108BD9-81ED-4DB2-BD59-A6C34878D82A}">
                    <a16:rowId xmlns:a16="http://schemas.microsoft.com/office/drawing/2014/main" val="462860408"/>
                  </a:ext>
                </a:extLst>
              </a:tr>
              <a:tr h="21360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發明專利</a:t>
                      </a:r>
                      <a:endParaRPr lang="zh-TW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/>
                        <a:t>xxxxxxxxx</a:t>
                      </a:r>
                      <a:endParaRPr lang="en-US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/>
                        <a:t>xxxxxxxxx</a:t>
                      </a:r>
                      <a:endParaRPr lang="en-US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年月日</a:t>
                      </a:r>
                      <a:r>
                        <a:rPr lang="en-US" sz="1200" u="none" strike="noStrike" cap="none"/>
                        <a:t>~</a:t>
                      </a:r>
                      <a:r>
                        <a:rPr lang="zh-TW" sz="1200" u="none" strike="noStrike" cap="none"/>
                        <a:t>年月日</a:t>
                      </a:r>
                      <a:endParaRPr lang="en-US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xx大學</a:t>
                      </a:r>
                      <a:endParaRPr lang="zh-TW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台灣</a:t>
                      </a:r>
                      <a:endParaRPr lang="zh-TW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王小明</a:t>
                      </a:r>
                      <a:endParaRPr lang="zh-TW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 u="none" strike="noStrike" cap="none"/>
                        <a:t>尚未授權予任何人使用</a:t>
                      </a:r>
                      <a:endParaRPr lang="zh-TW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1006866179"/>
                  </a:ext>
                </a:extLst>
              </a:tr>
              <a:tr h="21360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 u="none" strike="noStrike" cap="none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1138540271"/>
                  </a:ext>
                </a:extLst>
              </a:tr>
              <a:tr h="21360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extLst>
                  <a:ext uri="{0D108BD9-81ED-4DB2-BD59-A6C34878D82A}">
                    <a16:rowId xmlns:a16="http://schemas.microsoft.com/office/drawing/2014/main" val="3267589072"/>
                  </a:ext>
                </a:extLst>
              </a:tr>
            </a:tbl>
          </a:graphicData>
        </a:graphic>
      </p:graphicFrame>
      <p:sp>
        <p:nvSpPr>
          <p:cNvPr id="6" name="Google Shape;211;p13">
            <a:extLst>
              <a:ext uri="{FF2B5EF4-FFF2-40B4-BE49-F238E27FC236}">
                <a16:creationId xmlns:a16="http://schemas.microsoft.com/office/drawing/2014/main" id="{7A46CED1-B819-4798-9C1C-E3D97A3040E4}"/>
              </a:ext>
            </a:extLst>
          </p:cNvPr>
          <p:cNvSpPr txBox="1"/>
          <p:nvPr/>
        </p:nvSpPr>
        <p:spPr>
          <a:xfrm>
            <a:off x="9234141" y="1963491"/>
            <a:ext cx="2664515" cy="338556"/>
          </a:xfrm>
          <a:prstGeom prst="rect">
            <a:avLst/>
          </a:prstGeom>
          <a:noFill/>
          <a:ln w="9528" cap="flat">
            <a:solidFill>
              <a:srgbClr val="E3DED1"/>
            </a:solidFill>
            <a:prstDash val="solid"/>
            <a:round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i="0" u="none" strike="noStrike" kern="0" cap="none" spc="0" baseline="0">
                <a:solidFill>
                  <a:srgbClr val="455F51"/>
                </a:solidFill>
                <a:uFillTx/>
                <a:latin typeface="Microsoft JhengHei"/>
                <a:ea typeface="Microsoft JhengHei"/>
                <a:cs typeface="Microsoft JhengHei"/>
              </a:rPr>
              <a:t>*所有智財比例總和為100%</a:t>
            </a:r>
          </a:p>
        </p:txBody>
      </p:sp>
      <p:graphicFrame>
        <p:nvGraphicFramePr>
          <p:cNvPr id="7" name="Google Shape;212;p13">
            <a:extLst>
              <a:ext uri="{FF2B5EF4-FFF2-40B4-BE49-F238E27FC236}">
                <a16:creationId xmlns:a16="http://schemas.microsoft.com/office/drawing/2014/main" id="{BBA2239F-21C9-4F74-A215-78D49739A465}"/>
              </a:ext>
            </a:extLst>
          </p:cNvPr>
          <p:cNvGraphicFramePr>
            <a:graphicFrameLocks noGrp="1"/>
          </p:cNvGraphicFramePr>
          <p:nvPr/>
        </p:nvGraphicFramePr>
        <p:xfrm>
          <a:off x="515273" y="4841930"/>
          <a:ext cx="11383369" cy="1835516"/>
        </p:xfrm>
        <a:graphic>
          <a:graphicData uri="http://schemas.openxmlformats.org/drawingml/2006/table">
            <a:tbl>
              <a:tblPr firstRow="1" bandRow="1">
                <a:effectLst/>
                <a:tableStyleId>{E8B1032C-EA38-4F05-BA0D-38AFFFC7BED3}</a:tableStyleId>
              </a:tblPr>
              <a:tblGrid>
                <a:gridCol w="596225">
                  <a:extLst>
                    <a:ext uri="{9D8B030D-6E8A-4147-A177-3AD203B41FA5}">
                      <a16:colId xmlns:a16="http://schemas.microsoft.com/office/drawing/2014/main" val="2141559430"/>
                    </a:ext>
                  </a:extLst>
                </a:gridCol>
                <a:gridCol w="1155847">
                  <a:extLst>
                    <a:ext uri="{9D8B030D-6E8A-4147-A177-3AD203B41FA5}">
                      <a16:colId xmlns:a16="http://schemas.microsoft.com/office/drawing/2014/main" val="2677663076"/>
                    </a:ext>
                  </a:extLst>
                </a:gridCol>
                <a:gridCol w="849175">
                  <a:extLst>
                    <a:ext uri="{9D8B030D-6E8A-4147-A177-3AD203B41FA5}">
                      <a16:colId xmlns:a16="http://schemas.microsoft.com/office/drawing/2014/main" val="1101393295"/>
                    </a:ext>
                  </a:extLst>
                </a:gridCol>
                <a:gridCol w="1309146">
                  <a:extLst>
                    <a:ext uri="{9D8B030D-6E8A-4147-A177-3AD203B41FA5}">
                      <a16:colId xmlns:a16="http://schemas.microsoft.com/office/drawing/2014/main" val="650013570"/>
                    </a:ext>
                  </a:extLst>
                </a:gridCol>
                <a:gridCol w="1087998">
                  <a:extLst>
                    <a:ext uri="{9D8B030D-6E8A-4147-A177-3AD203B41FA5}">
                      <a16:colId xmlns:a16="http://schemas.microsoft.com/office/drawing/2014/main" val="1509302718"/>
                    </a:ext>
                  </a:extLst>
                </a:gridCol>
                <a:gridCol w="521902">
                  <a:extLst>
                    <a:ext uri="{9D8B030D-6E8A-4147-A177-3AD203B41FA5}">
                      <a16:colId xmlns:a16="http://schemas.microsoft.com/office/drawing/2014/main" val="1776246349"/>
                    </a:ext>
                  </a:extLst>
                </a:gridCol>
                <a:gridCol w="973570">
                  <a:extLst>
                    <a:ext uri="{9D8B030D-6E8A-4147-A177-3AD203B41FA5}">
                      <a16:colId xmlns:a16="http://schemas.microsoft.com/office/drawing/2014/main" val="2782130634"/>
                    </a:ext>
                  </a:extLst>
                </a:gridCol>
                <a:gridCol w="1403229">
                  <a:extLst>
                    <a:ext uri="{9D8B030D-6E8A-4147-A177-3AD203B41FA5}">
                      <a16:colId xmlns:a16="http://schemas.microsoft.com/office/drawing/2014/main" val="946064987"/>
                    </a:ext>
                  </a:extLst>
                </a:gridCol>
                <a:gridCol w="2205075">
                  <a:extLst>
                    <a:ext uri="{9D8B030D-6E8A-4147-A177-3AD203B41FA5}">
                      <a16:colId xmlns:a16="http://schemas.microsoft.com/office/drawing/2014/main" val="1202146997"/>
                    </a:ext>
                  </a:extLst>
                </a:gridCol>
                <a:gridCol w="1281202">
                  <a:extLst>
                    <a:ext uri="{9D8B030D-6E8A-4147-A177-3AD203B41FA5}">
                      <a16:colId xmlns:a16="http://schemas.microsoft.com/office/drawing/2014/main" val="1727155293"/>
                    </a:ext>
                  </a:extLst>
                </a:gridCol>
              </a:tblGrid>
              <a:tr h="54224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專利類別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專利名稱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申請號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申請日期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申請人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申請國家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專利發明人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計畫補助經費來源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(</a:t>
                      </a:r>
                      <a:r>
                        <a:rPr lang="zh-TW" sz="1200"/>
                        <a:t>部會、計畫名稱及計畫編號</a:t>
                      </a:r>
                      <a:r>
                        <a:rPr lang="en-US" sz="1200"/>
                        <a:t>)</a:t>
                      </a:r>
                      <a:endParaRPr lang="en-US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專利授權狀態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若已授權需說明專屬或非專屬授權、授權範圍、地區、金額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佔此計畫申請標的之技術佔比(%)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extLst>
                  <a:ext uri="{0D108BD9-81ED-4DB2-BD59-A6C34878D82A}">
                    <a16:rowId xmlns:a16="http://schemas.microsoft.com/office/drawing/2014/main" val="611019157"/>
                  </a:ext>
                </a:extLst>
              </a:tr>
              <a:tr h="21360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發明專利</a:t>
                      </a:r>
                      <a:endParaRPr lang="zh-TW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xxxxxxxxx</a:t>
                      </a: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xxxxxxxxx</a:t>
                      </a: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年月日</a:t>
                      </a: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xx大學</a:t>
                      </a:r>
                      <a:endParaRPr lang="zh-TW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台灣</a:t>
                      </a:r>
                      <a:endParaRPr lang="zh-TW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王小明</a:t>
                      </a:r>
                      <a:endParaRPr lang="zh-TW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尚未授權予任何人使用</a:t>
                      </a:r>
                      <a:endParaRPr lang="zh-TW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3750314243"/>
                  </a:ext>
                </a:extLst>
              </a:tr>
              <a:tr h="21360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3417941723"/>
                  </a:ext>
                </a:extLst>
              </a:tr>
              <a:tr h="21360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extLst>
                  <a:ext uri="{0D108BD9-81ED-4DB2-BD59-A6C34878D82A}">
                    <a16:rowId xmlns:a16="http://schemas.microsoft.com/office/drawing/2014/main" val="370776915"/>
                  </a:ext>
                </a:extLst>
              </a:tr>
            </a:tbl>
          </a:graphicData>
        </a:graphic>
      </p:graphicFrame>
      <p:sp>
        <p:nvSpPr>
          <p:cNvPr id="8" name="Google Shape;213;p13">
            <a:extLst>
              <a:ext uri="{FF2B5EF4-FFF2-40B4-BE49-F238E27FC236}">
                <a16:creationId xmlns:a16="http://schemas.microsoft.com/office/drawing/2014/main" id="{931E1A1A-21DD-4167-A9FA-7B3A0C2076AD}"/>
              </a:ext>
            </a:extLst>
          </p:cNvPr>
          <p:cNvSpPr/>
          <p:nvPr/>
        </p:nvSpPr>
        <p:spPr>
          <a:xfrm>
            <a:off x="482702" y="4403622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3F762A"/>
                </a:solidFill>
                <a:uFillTx/>
                <a:latin typeface="Microsoft JhengHei"/>
                <a:ea typeface="Microsoft JhengHei"/>
                <a:cs typeface="Microsoft JhengHei"/>
              </a:rPr>
              <a:t>已申請未核准之專利清單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Google Shape;214;p13">
            <a:extLst>
              <a:ext uri="{FF2B5EF4-FFF2-40B4-BE49-F238E27FC236}">
                <a16:creationId xmlns:a16="http://schemas.microsoft.com/office/drawing/2014/main" id="{CA4A129B-B9EF-4BA0-8A19-EAC4936CF1EF}"/>
              </a:ext>
            </a:extLst>
          </p:cNvPr>
          <p:cNvSpPr/>
          <p:nvPr/>
        </p:nvSpPr>
        <p:spPr>
          <a:xfrm>
            <a:off x="482702" y="1922736"/>
            <a:ext cx="10591696" cy="50783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3F762A"/>
                </a:solidFill>
                <a:uFillTx/>
                <a:latin typeface="Microsoft JhengHei"/>
                <a:ea typeface="Microsoft JhengHei"/>
                <a:cs typeface="Microsoft JhengHei"/>
              </a:rPr>
              <a:t>已核准之專利清單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0;p14">
            <a:extLst>
              <a:ext uri="{FF2B5EF4-FFF2-40B4-BE49-F238E27FC236}">
                <a16:creationId xmlns:a16="http://schemas.microsoft.com/office/drawing/2014/main" id="{9D946B23-96D2-43D2-A995-C58C28F516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523567"/>
            <a:ext cx="10972800" cy="758302"/>
          </a:xfrm>
        </p:spPr>
        <p:txBody>
          <a:bodyPr/>
          <a:lstStyle/>
          <a:p>
            <a:pPr lvl="0"/>
            <a:r>
              <a:rPr lang="zh-TW" altLang="en-US" sz="4000" b="1">
                <a:solidFill>
                  <a:srgbClr val="FF0000"/>
                </a:solidFill>
              </a:rPr>
              <a:t>二、本計畫「智財清單」</a:t>
            </a:r>
            <a:endParaRPr lang="en-US" sz="4000" b="1">
              <a:latin typeface="PMingLiu"/>
              <a:ea typeface="PMingLiu"/>
            </a:endParaRPr>
          </a:p>
        </p:txBody>
      </p:sp>
      <p:sp>
        <p:nvSpPr>
          <p:cNvPr id="3" name="Google Shape;221;p14">
            <a:extLst>
              <a:ext uri="{FF2B5EF4-FFF2-40B4-BE49-F238E27FC236}">
                <a16:creationId xmlns:a16="http://schemas.microsoft.com/office/drawing/2014/main" id="{83F6A06F-6804-42E6-8964-681B0CC2D5F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82702" y="1437089"/>
            <a:ext cx="11182353" cy="672714"/>
          </a:xfrm>
        </p:spPr>
        <p:txBody>
          <a:bodyPr/>
          <a:lstStyle/>
          <a:p>
            <a:pPr marL="274320" lvl="0" indent="-274320">
              <a:lnSpc>
                <a:spcPct val="150000"/>
              </a:lnSpc>
              <a:spcBef>
                <a:spcPts val="0"/>
              </a:spcBef>
              <a:buSzPts val="2280"/>
              <a:buChar char="◆"/>
            </a:pPr>
            <a:r>
              <a:rPr lang="zh-TW" altLang="en-US" sz="2400" b="1">
                <a:solidFill>
                  <a:srgbClr val="455F51"/>
                </a:solidFill>
                <a:latin typeface="Microsoft JhengHei"/>
                <a:ea typeface="Microsoft JhengHei"/>
              </a:rPr>
              <a:t>本計畫「營業秘密」、「專利申請」之說明</a:t>
            </a:r>
          </a:p>
        </p:txBody>
      </p:sp>
      <p:sp>
        <p:nvSpPr>
          <p:cNvPr id="4" name="Google Shape;222;p14">
            <a:extLst>
              <a:ext uri="{FF2B5EF4-FFF2-40B4-BE49-F238E27FC236}">
                <a16:creationId xmlns:a16="http://schemas.microsoft.com/office/drawing/2014/main" id="{0A494036-2523-42BE-B1E7-45A47DF6E4AC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DA2C682-DB0C-4249-BEA1-D0C65F520D3B}" type="slidenum">
              <a:t>15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  <p:graphicFrame>
        <p:nvGraphicFramePr>
          <p:cNvPr id="5" name="Google Shape;223;p14">
            <a:extLst>
              <a:ext uri="{FF2B5EF4-FFF2-40B4-BE49-F238E27FC236}">
                <a16:creationId xmlns:a16="http://schemas.microsoft.com/office/drawing/2014/main" id="{D73A9391-93C2-4142-964E-ACA5FC07D7BB}"/>
              </a:ext>
            </a:extLst>
          </p:cNvPr>
          <p:cNvGraphicFramePr>
            <a:graphicFrameLocks noGrp="1"/>
          </p:cNvGraphicFramePr>
          <p:nvPr/>
        </p:nvGraphicFramePr>
        <p:xfrm>
          <a:off x="504821" y="2379652"/>
          <a:ext cx="11316494" cy="2068313"/>
        </p:xfrm>
        <a:graphic>
          <a:graphicData uri="http://schemas.openxmlformats.org/drawingml/2006/table">
            <a:tbl>
              <a:tblPr firstRow="1" bandRow="1">
                <a:effectLst/>
                <a:tableStyleId>{E8B1032C-EA38-4F05-BA0D-38AFFFC7BED3}</a:tableStyleId>
              </a:tblPr>
              <a:tblGrid>
                <a:gridCol w="2180551">
                  <a:extLst>
                    <a:ext uri="{9D8B030D-6E8A-4147-A177-3AD203B41FA5}">
                      <a16:colId xmlns:a16="http://schemas.microsoft.com/office/drawing/2014/main" val="2555776056"/>
                    </a:ext>
                  </a:extLst>
                </a:gridCol>
                <a:gridCol w="1799749">
                  <a:extLst>
                    <a:ext uri="{9D8B030D-6E8A-4147-A177-3AD203B41FA5}">
                      <a16:colId xmlns:a16="http://schemas.microsoft.com/office/drawing/2014/main" val="1957400390"/>
                    </a:ext>
                  </a:extLst>
                </a:gridCol>
                <a:gridCol w="2706322">
                  <a:extLst>
                    <a:ext uri="{9D8B030D-6E8A-4147-A177-3AD203B41FA5}">
                      <a16:colId xmlns:a16="http://schemas.microsoft.com/office/drawing/2014/main" val="3180490773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3588131636"/>
                    </a:ext>
                  </a:extLst>
                </a:gridCol>
                <a:gridCol w="2417024">
                  <a:extLst>
                    <a:ext uri="{9D8B030D-6E8A-4147-A177-3AD203B41FA5}">
                      <a16:colId xmlns:a16="http://schemas.microsoft.com/office/drawing/2014/main" val="1034799777"/>
                    </a:ext>
                  </a:extLst>
                </a:gridCol>
              </a:tblGrid>
              <a:tr h="47997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營業秘密名稱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技術內容開發人員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營業秘密已採取合理之保密措施自評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計畫補助經費來源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(</a:t>
                      </a:r>
                      <a:r>
                        <a:rPr lang="zh-TW" sz="1200"/>
                        <a:t>部會、計畫名稱及計畫編號</a:t>
                      </a:r>
                      <a:r>
                        <a:rPr lang="en-US" sz="1200"/>
                        <a:t>)</a:t>
                      </a:r>
                      <a:endParaRPr lang="en-US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佔此計畫申請標的之技術佔比(%)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extLst>
                  <a:ext uri="{0D108BD9-81ED-4DB2-BD59-A6C34878D82A}">
                    <a16:rowId xmlns:a16="http://schemas.microsoft.com/office/drawing/2014/main" val="2085223078"/>
                  </a:ext>
                </a:extLst>
              </a:tr>
              <a:tr h="70442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例：限制可接觸營業秘密人員身份、文件標明『機密』或『限閱』等註記、營業秘密存放地點及妥善管理措施 (上鎖/設定密碼/非通常可接觸地點等)</a:t>
                      </a:r>
                      <a:endParaRPr lang="zh-TW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608378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3510798979"/>
                  </a:ext>
                </a:extLst>
              </a:tr>
              <a:tr h="35074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extLst>
                  <a:ext uri="{0D108BD9-81ED-4DB2-BD59-A6C34878D82A}">
                    <a16:rowId xmlns:a16="http://schemas.microsoft.com/office/drawing/2014/main" val="2819732577"/>
                  </a:ext>
                </a:extLst>
              </a:tr>
            </a:tbl>
          </a:graphicData>
        </a:graphic>
      </p:graphicFrame>
      <p:sp>
        <p:nvSpPr>
          <p:cNvPr id="6" name="Google Shape;224;p14">
            <a:extLst>
              <a:ext uri="{FF2B5EF4-FFF2-40B4-BE49-F238E27FC236}">
                <a16:creationId xmlns:a16="http://schemas.microsoft.com/office/drawing/2014/main" id="{CD2445E3-C643-439C-A080-A0ABE7B910E0}"/>
              </a:ext>
            </a:extLst>
          </p:cNvPr>
          <p:cNvSpPr txBox="1"/>
          <p:nvPr/>
        </p:nvSpPr>
        <p:spPr>
          <a:xfrm>
            <a:off x="9234141" y="1963491"/>
            <a:ext cx="2664515" cy="338556"/>
          </a:xfrm>
          <a:prstGeom prst="rect">
            <a:avLst/>
          </a:prstGeom>
          <a:noFill/>
          <a:ln w="9528" cap="flat">
            <a:solidFill>
              <a:srgbClr val="E3DED1"/>
            </a:solidFill>
            <a:prstDash val="solid"/>
            <a:round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i="0" u="none" strike="noStrike" kern="0" cap="none" spc="0" baseline="0">
                <a:solidFill>
                  <a:srgbClr val="455F51"/>
                </a:solidFill>
                <a:uFillTx/>
                <a:latin typeface="Microsoft JhengHei"/>
                <a:ea typeface="Microsoft JhengHei"/>
                <a:cs typeface="Microsoft JhengHei"/>
              </a:rPr>
              <a:t>*所有智財比例總和為100%</a:t>
            </a:r>
          </a:p>
        </p:txBody>
      </p:sp>
      <p:graphicFrame>
        <p:nvGraphicFramePr>
          <p:cNvPr id="7" name="Google Shape;225;p14">
            <a:extLst>
              <a:ext uri="{FF2B5EF4-FFF2-40B4-BE49-F238E27FC236}">
                <a16:creationId xmlns:a16="http://schemas.microsoft.com/office/drawing/2014/main" id="{1149BAE1-6A51-47F9-97EF-636758B8DB92}"/>
              </a:ext>
            </a:extLst>
          </p:cNvPr>
          <p:cNvGraphicFramePr>
            <a:graphicFrameLocks noGrp="1"/>
          </p:cNvGraphicFramePr>
          <p:nvPr/>
        </p:nvGraphicFramePr>
        <p:xfrm>
          <a:off x="515273" y="4957483"/>
          <a:ext cx="11305995" cy="1609102"/>
        </p:xfrm>
        <a:graphic>
          <a:graphicData uri="http://schemas.openxmlformats.org/drawingml/2006/table">
            <a:tbl>
              <a:tblPr firstRow="1" bandRow="1">
                <a:effectLst/>
                <a:tableStyleId>{E8B1032C-EA38-4F05-BA0D-38AFFFC7BED3}</a:tableStyleId>
              </a:tblPr>
              <a:tblGrid>
                <a:gridCol w="792227">
                  <a:extLst>
                    <a:ext uri="{9D8B030D-6E8A-4147-A177-3AD203B41FA5}">
                      <a16:colId xmlns:a16="http://schemas.microsoft.com/office/drawing/2014/main" val="659680210"/>
                    </a:ext>
                  </a:extLst>
                </a:gridCol>
                <a:gridCol w="1751898">
                  <a:extLst>
                    <a:ext uri="{9D8B030D-6E8A-4147-A177-3AD203B41FA5}">
                      <a16:colId xmlns:a16="http://schemas.microsoft.com/office/drawing/2014/main" val="2104277649"/>
                    </a:ext>
                  </a:extLst>
                </a:gridCol>
                <a:gridCol w="1153671">
                  <a:extLst>
                    <a:ext uri="{9D8B030D-6E8A-4147-A177-3AD203B41FA5}">
                      <a16:colId xmlns:a16="http://schemas.microsoft.com/office/drawing/2014/main" val="1959504826"/>
                    </a:ext>
                  </a:extLst>
                </a:gridCol>
                <a:gridCol w="1042571">
                  <a:extLst>
                    <a:ext uri="{9D8B030D-6E8A-4147-A177-3AD203B41FA5}">
                      <a16:colId xmlns:a16="http://schemas.microsoft.com/office/drawing/2014/main" val="1299409935"/>
                    </a:ext>
                  </a:extLst>
                </a:gridCol>
                <a:gridCol w="1128049">
                  <a:extLst>
                    <a:ext uri="{9D8B030D-6E8A-4147-A177-3AD203B41FA5}">
                      <a16:colId xmlns:a16="http://schemas.microsoft.com/office/drawing/2014/main" val="427891010"/>
                    </a:ext>
                  </a:extLst>
                </a:gridCol>
                <a:gridCol w="1631801">
                  <a:extLst>
                    <a:ext uri="{9D8B030D-6E8A-4147-A177-3AD203B41FA5}">
                      <a16:colId xmlns:a16="http://schemas.microsoft.com/office/drawing/2014/main" val="1479978097"/>
                    </a:ext>
                  </a:extLst>
                </a:gridCol>
                <a:gridCol w="2103403">
                  <a:extLst>
                    <a:ext uri="{9D8B030D-6E8A-4147-A177-3AD203B41FA5}">
                      <a16:colId xmlns:a16="http://schemas.microsoft.com/office/drawing/2014/main" val="1886205738"/>
                    </a:ext>
                  </a:extLst>
                </a:gridCol>
                <a:gridCol w="1702375">
                  <a:extLst>
                    <a:ext uri="{9D8B030D-6E8A-4147-A177-3AD203B41FA5}">
                      <a16:colId xmlns:a16="http://schemas.microsoft.com/office/drawing/2014/main" val="1315764390"/>
                    </a:ext>
                  </a:extLst>
                </a:gridCol>
              </a:tblGrid>
              <a:tr h="54224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專利類別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預計專利申請名稱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預計申請日期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申請人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預計申請國家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預計認列發明人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計畫補助經費來源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(</a:t>
                      </a:r>
                      <a:r>
                        <a:rPr lang="zh-TW" sz="1200"/>
                        <a:t>部會、計畫名稱及計畫編號</a:t>
                      </a:r>
                      <a:r>
                        <a:rPr lang="en-US" sz="1200"/>
                        <a:t>)</a:t>
                      </a:r>
                      <a:endParaRPr lang="en-US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佔此計畫申請標的之技術佔比(%)</a:t>
                      </a:r>
                      <a:endParaRPr lang="zh-TW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extLst>
                  <a:ext uri="{0D108BD9-81ED-4DB2-BD59-A6C34878D82A}">
                    <a16:rowId xmlns:a16="http://schemas.microsoft.com/office/drawing/2014/main" val="1060350882"/>
                  </a:ext>
                </a:extLst>
              </a:tr>
              <a:tr h="21360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發明專利</a:t>
                      </a:r>
                      <a:endParaRPr lang="zh-TW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xxxxxxxxx</a:t>
                      </a: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年月日</a:t>
                      </a: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2155592375"/>
                  </a:ext>
                </a:extLst>
              </a:tr>
              <a:tr h="21360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2613430632"/>
                  </a:ext>
                </a:extLst>
              </a:tr>
              <a:tr h="21360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extLst>
                  <a:ext uri="{0D108BD9-81ED-4DB2-BD59-A6C34878D82A}">
                    <a16:rowId xmlns:a16="http://schemas.microsoft.com/office/drawing/2014/main" val="73222805"/>
                  </a:ext>
                </a:extLst>
              </a:tr>
            </a:tbl>
          </a:graphicData>
        </a:graphic>
      </p:graphicFrame>
      <p:sp>
        <p:nvSpPr>
          <p:cNvPr id="8" name="Google Shape;226;p14">
            <a:extLst>
              <a:ext uri="{FF2B5EF4-FFF2-40B4-BE49-F238E27FC236}">
                <a16:creationId xmlns:a16="http://schemas.microsoft.com/office/drawing/2014/main" id="{4DD3FD2D-4AD4-4EAB-95DC-0B6BE1CD4278}"/>
              </a:ext>
            </a:extLst>
          </p:cNvPr>
          <p:cNvSpPr/>
          <p:nvPr/>
        </p:nvSpPr>
        <p:spPr>
          <a:xfrm>
            <a:off x="482702" y="451917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3F762A"/>
                </a:solidFill>
                <a:uFillTx/>
                <a:latin typeface="Microsoft JhengHei"/>
                <a:ea typeface="Microsoft JhengHei"/>
                <a:cs typeface="Microsoft JhengHei"/>
              </a:rPr>
              <a:t>尚未申請，但計畫執行期間內將會申請之專利清單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Google Shape;227;p14">
            <a:extLst>
              <a:ext uri="{FF2B5EF4-FFF2-40B4-BE49-F238E27FC236}">
                <a16:creationId xmlns:a16="http://schemas.microsoft.com/office/drawing/2014/main" id="{02BA4B2D-FFE7-4C87-9F17-15CF71601E73}"/>
              </a:ext>
            </a:extLst>
          </p:cNvPr>
          <p:cNvSpPr/>
          <p:nvPr/>
        </p:nvSpPr>
        <p:spPr>
          <a:xfrm>
            <a:off x="482702" y="1922736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3F762A"/>
                </a:solidFill>
                <a:uFillTx/>
                <a:latin typeface="Microsoft JhengHei"/>
                <a:ea typeface="Microsoft JhengHei"/>
                <a:cs typeface="Microsoft JhengHei"/>
              </a:rPr>
              <a:t>營業秘密自評</a:t>
            </a:r>
            <a:r>
              <a:rPr lang="en-US" sz="1800" b="1" i="0" u="none" strike="noStrike" kern="0" cap="none" spc="0" baseline="0">
                <a:solidFill>
                  <a:srgbClr val="3F762A"/>
                </a:solidFill>
                <a:uFillTx/>
                <a:latin typeface="Microsoft JhengHei"/>
                <a:ea typeface="Microsoft JhengHei"/>
                <a:cs typeface="Microsoft JhengHei"/>
              </a:rPr>
              <a:t>(</a:t>
            </a:r>
            <a:r>
              <a:rPr lang="zh-TW" sz="1800" b="1" i="0" u="none" strike="noStrike" kern="0" cap="none" spc="0" baseline="0">
                <a:solidFill>
                  <a:srgbClr val="3F762A"/>
                </a:solidFill>
                <a:uFillTx/>
                <a:latin typeface="Microsoft JhengHei"/>
                <a:ea typeface="Microsoft JhengHei"/>
                <a:cs typeface="Microsoft JhengHei"/>
              </a:rPr>
              <a:t>若無則免</a:t>
            </a:r>
            <a:r>
              <a:rPr lang="en-US" sz="1800" b="1" i="0" u="none" strike="noStrike" kern="0" cap="none" spc="0" baseline="0">
                <a:solidFill>
                  <a:srgbClr val="3F762A"/>
                </a:solidFill>
                <a:uFillTx/>
                <a:latin typeface="Microsoft JhengHei"/>
                <a:ea typeface="Microsoft JhengHei"/>
                <a:cs typeface="Microsoft JhengHei"/>
              </a:rPr>
              <a:t>)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33;p15">
            <a:extLst>
              <a:ext uri="{FF2B5EF4-FFF2-40B4-BE49-F238E27FC236}">
                <a16:creationId xmlns:a16="http://schemas.microsoft.com/office/drawing/2014/main" id="{847F8B90-7030-4DFC-98F2-D340993E63F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11197"/>
            <a:ext cx="10972800" cy="736329"/>
          </a:xfrm>
        </p:spPr>
        <p:txBody>
          <a:bodyPr/>
          <a:lstStyle/>
          <a:p>
            <a:pPr lvl="0"/>
            <a:r>
              <a:rPr lang="zh-TW" altLang="en-US" sz="4000" b="1">
                <a:solidFill>
                  <a:srgbClr val="FF0000"/>
                </a:solidFill>
              </a:rPr>
              <a:t>附件一、計畫主持人過往研究成果</a:t>
            </a:r>
          </a:p>
        </p:txBody>
      </p:sp>
      <p:sp>
        <p:nvSpPr>
          <p:cNvPr id="3" name="Google Shape;234;p15">
            <a:extLst>
              <a:ext uri="{FF2B5EF4-FFF2-40B4-BE49-F238E27FC236}">
                <a16:creationId xmlns:a16="http://schemas.microsoft.com/office/drawing/2014/main" id="{25037799-73EE-42A3-A851-5590F7CD9E6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27747" y="1054083"/>
            <a:ext cx="11182353" cy="607984"/>
          </a:xfrm>
        </p:spPr>
        <p:txBody>
          <a:bodyPr/>
          <a:lstStyle/>
          <a:p>
            <a:pPr marL="274320" lvl="0" indent="-274320">
              <a:lnSpc>
                <a:spcPct val="140000"/>
              </a:lnSpc>
              <a:spcBef>
                <a:spcPts val="0"/>
              </a:spcBef>
              <a:buSzPts val="2280"/>
              <a:buChar char="◆"/>
            </a:pPr>
            <a:r>
              <a:rPr lang="zh-TW" altLang="en-US" sz="2400" b="1">
                <a:solidFill>
                  <a:srgbClr val="455F51"/>
                </a:solidFill>
                <a:latin typeface="Microsoft JhengHei"/>
                <a:ea typeface="Microsoft JhengHei"/>
              </a:rPr>
              <a:t>過往相關計畫補助狀況</a:t>
            </a:r>
          </a:p>
        </p:txBody>
      </p:sp>
      <p:sp>
        <p:nvSpPr>
          <p:cNvPr id="4" name="Google Shape;235;p15">
            <a:extLst>
              <a:ext uri="{FF2B5EF4-FFF2-40B4-BE49-F238E27FC236}">
                <a16:creationId xmlns:a16="http://schemas.microsoft.com/office/drawing/2014/main" id="{2D2E19DD-DD41-4C7E-BEE6-BF846D772DBE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FDA1683-5B6D-47A4-A53C-99CE63CB8EA3}" type="slidenum">
              <a:t>16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  <p:graphicFrame>
        <p:nvGraphicFramePr>
          <p:cNvPr id="5" name="Google Shape;236;p15">
            <a:extLst>
              <a:ext uri="{FF2B5EF4-FFF2-40B4-BE49-F238E27FC236}">
                <a16:creationId xmlns:a16="http://schemas.microsoft.com/office/drawing/2014/main" id="{59125D15-7E5A-43C2-A464-FE34DBEA16DC}"/>
              </a:ext>
            </a:extLst>
          </p:cNvPr>
          <p:cNvGraphicFramePr>
            <a:graphicFrameLocks noGrp="1"/>
          </p:cNvGraphicFramePr>
          <p:nvPr/>
        </p:nvGraphicFramePr>
        <p:xfrm>
          <a:off x="198305" y="2294211"/>
          <a:ext cx="11807397" cy="3895418"/>
        </p:xfrm>
        <a:graphic>
          <a:graphicData uri="http://schemas.openxmlformats.org/drawingml/2006/table">
            <a:tbl>
              <a:tblPr>
                <a:effectLst/>
                <a:tableStyleId>{8CB22D24-763E-4D1F-8690-E7C5851E55EB}</a:tableStyleId>
              </a:tblPr>
              <a:tblGrid>
                <a:gridCol w="3528779">
                  <a:extLst>
                    <a:ext uri="{9D8B030D-6E8A-4147-A177-3AD203B41FA5}">
                      <a16:colId xmlns:a16="http://schemas.microsoft.com/office/drawing/2014/main" val="932676822"/>
                    </a:ext>
                  </a:extLst>
                </a:gridCol>
                <a:gridCol w="1177354">
                  <a:extLst>
                    <a:ext uri="{9D8B030D-6E8A-4147-A177-3AD203B41FA5}">
                      <a16:colId xmlns:a16="http://schemas.microsoft.com/office/drawing/2014/main" val="1048630984"/>
                    </a:ext>
                  </a:extLst>
                </a:gridCol>
                <a:gridCol w="1388004">
                  <a:extLst>
                    <a:ext uri="{9D8B030D-6E8A-4147-A177-3AD203B41FA5}">
                      <a16:colId xmlns:a16="http://schemas.microsoft.com/office/drawing/2014/main" val="1845115161"/>
                    </a:ext>
                  </a:extLst>
                </a:gridCol>
                <a:gridCol w="1142652">
                  <a:extLst>
                    <a:ext uri="{9D8B030D-6E8A-4147-A177-3AD203B41FA5}">
                      <a16:colId xmlns:a16="http://schemas.microsoft.com/office/drawing/2014/main" val="4016169447"/>
                    </a:ext>
                  </a:extLst>
                </a:gridCol>
                <a:gridCol w="1142652">
                  <a:extLst>
                    <a:ext uri="{9D8B030D-6E8A-4147-A177-3AD203B41FA5}">
                      <a16:colId xmlns:a16="http://schemas.microsoft.com/office/drawing/2014/main" val="2109481704"/>
                    </a:ext>
                  </a:extLst>
                </a:gridCol>
                <a:gridCol w="1142652">
                  <a:extLst>
                    <a:ext uri="{9D8B030D-6E8A-4147-A177-3AD203B41FA5}">
                      <a16:colId xmlns:a16="http://schemas.microsoft.com/office/drawing/2014/main" val="3905481094"/>
                    </a:ext>
                  </a:extLst>
                </a:gridCol>
                <a:gridCol w="1142652">
                  <a:extLst>
                    <a:ext uri="{9D8B030D-6E8A-4147-A177-3AD203B41FA5}">
                      <a16:colId xmlns:a16="http://schemas.microsoft.com/office/drawing/2014/main" val="1332458616"/>
                    </a:ext>
                  </a:extLst>
                </a:gridCol>
                <a:gridCol w="1142652">
                  <a:extLst>
                    <a:ext uri="{9D8B030D-6E8A-4147-A177-3AD203B41FA5}">
                      <a16:colId xmlns:a16="http://schemas.microsoft.com/office/drawing/2014/main" val="3705344663"/>
                    </a:ext>
                  </a:extLst>
                </a:gridCol>
              </a:tblGrid>
              <a:tr h="1121676">
                <a:tc>
                  <a:txBody>
                    <a:bodyPr/>
                    <a:lstStyle/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計畫名稱</a:t>
                      </a:r>
                    </a:p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（本部補助者請註明編號）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計畫內擔</a:t>
                      </a:r>
                    </a:p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任之工作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起迄年月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補助或</a:t>
                      </a:r>
                    </a:p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委託機構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執行情形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預期</a:t>
                      </a:r>
                      <a:r>
                        <a:rPr lang="en-US" sz="16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KPI</a:t>
                      </a:r>
                      <a:r>
                        <a:rPr lang="zh-TW" sz="16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設定</a:t>
                      </a:r>
                    </a:p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(</a:t>
                      </a:r>
                      <a:r>
                        <a:rPr lang="zh-TW" sz="16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若無則填寫無</a:t>
                      </a:r>
                      <a:r>
                        <a:rPr lang="en-US" sz="16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)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實際KPI</a:t>
                      </a:r>
                    </a:p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達成情形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核定經費</a:t>
                      </a:r>
                    </a:p>
                    <a:p>
                      <a:pPr marL="142244" marR="13331" lvl="0" indent="0" algn="l" rtl="0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800" b="1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總額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833202978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 </a:t>
                      </a:r>
                      <a:r>
                        <a:rPr lang="zh-TW" sz="1500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○○○○○○○○○個案</a:t>
                      </a:r>
                    </a:p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 (106-○○○-○-○○○-○○○-)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主持人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○/○/○-○/○/○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國科會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已結案/執行中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>
                          <a:solidFill>
                            <a:srgbClr val="455F51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000,000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522439130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1707047019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0000CC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819921524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05308104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6510785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6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788962038"/>
                  </a:ext>
                </a:extLst>
              </a:tr>
            </a:tbl>
          </a:graphicData>
        </a:graphic>
      </p:graphicFrame>
      <p:sp>
        <p:nvSpPr>
          <p:cNvPr id="6" name="Google Shape;237;p15">
            <a:extLst>
              <a:ext uri="{FF2B5EF4-FFF2-40B4-BE49-F238E27FC236}">
                <a16:creationId xmlns:a16="http://schemas.microsoft.com/office/drawing/2014/main" id="{45EF5F53-863D-475C-B0F4-7733E3F48F76}"/>
              </a:ext>
            </a:extLst>
          </p:cNvPr>
          <p:cNvSpPr txBox="1"/>
          <p:nvPr/>
        </p:nvSpPr>
        <p:spPr>
          <a:xfrm>
            <a:off x="7803571" y="1194279"/>
            <a:ext cx="4202033" cy="427500"/>
          </a:xfrm>
          <a:prstGeom prst="rect">
            <a:avLst/>
          </a:prstGeom>
          <a:solidFill>
            <a:srgbClr val="FFFFFF"/>
          </a:solidFill>
          <a:ln cap="flat">
            <a:noFill/>
          </a:ln>
        </p:spPr>
        <p:txBody>
          <a:bodyPr vert="horz" wrap="square" lIns="91421" tIns="45701" rIns="91421" bIns="45701" anchor="t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600" b="0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註：各學門自由型計畫無須填寫</a:t>
            </a:r>
            <a:r>
              <a:rPr lang="en-US" sz="1600" b="0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KPI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Google Shape;238;p15">
            <a:extLst>
              <a:ext uri="{FF2B5EF4-FFF2-40B4-BE49-F238E27FC236}">
                <a16:creationId xmlns:a16="http://schemas.microsoft.com/office/drawing/2014/main" id="{561A903B-DC14-46BA-B14B-F0E9BF8ADFFA}"/>
              </a:ext>
            </a:extLst>
          </p:cNvPr>
          <p:cNvSpPr txBox="1"/>
          <p:nvPr/>
        </p:nvSpPr>
        <p:spPr>
          <a:xfrm>
            <a:off x="443932" y="1669996"/>
            <a:ext cx="11278173" cy="646334"/>
          </a:xfrm>
          <a:prstGeom prst="rect">
            <a:avLst/>
          </a:prstGeom>
          <a:noFill/>
          <a:ln w="9528" cap="flat">
            <a:solidFill>
              <a:srgbClr val="E3DED1"/>
            </a:solidFill>
            <a:prstDash val="solid"/>
            <a:round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rPr>
              <a:t>請務必詳實填寫所有與本計畫相關之研究計畫</a:t>
            </a: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rPr>
              <a:t>(</a:t>
            </a:r>
            <a:r>
              <a:rPr lang="zh-TW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rPr>
              <a:t>含國內外、大陸地區及港澳</a:t>
            </a:r>
            <a:r>
              <a:rPr lang="en-US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rPr>
              <a:t>)</a:t>
            </a:r>
            <a:r>
              <a:rPr lang="zh-TW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rPr>
              <a:t>，不限於本會計畫。若涉及國外、大陸地區及港澳，請依各該主管機關相關法令規定辦理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" name="Google Shape;239;p15">
            <a:extLst>
              <a:ext uri="{FF2B5EF4-FFF2-40B4-BE49-F238E27FC236}">
                <a16:creationId xmlns:a16="http://schemas.microsoft.com/office/drawing/2014/main" id="{3185B633-7BC9-49D4-8E37-A4343D69657E}"/>
              </a:ext>
            </a:extLst>
          </p:cNvPr>
          <p:cNvSpPr txBox="1"/>
          <p:nvPr/>
        </p:nvSpPr>
        <p:spPr>
          <a:xfrm>
            <a:off x="583624" y="6293696"/>
            <a:ext cx="9436672" cy="369335"/>
          </a:xfrm>
          <a:prstGeom prst="rect">
            <a:avLst/>
          </a:prstGeom>
          <a:noFill/>
          <a:ln w="9528" cap="flat">
            <a:solidFill>
              <a:srgbClr val="E3DED1"/>
            </a:solidFill>
            <a:prstDash val="solid"/>
            <a:round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rPr>
              <a:t>註：上表計畫補助狀況請務必同步於本會學術研發服務網更新，以利查對</a:t>
            </a: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5;p16">
            <a:extLst>
              <a:ext uri="{FF2B5EF4-FFF2-40B4-BE49-F238E27FC236}">
                <a16:creationId xmlns:a16="http://schemas.microsoft.com/office/drawing/2014/main" id="{6A0EDBEF-4B31-4296-AE34-6F7A8EC27E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523567"/>
            <a:ext cx="10972800" cy="1143000"/>
          </a:xfrm>
        </p:spPr>
        <p:txBody>
          <a:bodyPr/>
          <a:lstStyle/>
          <a:p>
            <a:pPr lvl="0"/>
            <a:r>
              <a:rPr lang="zh-TW" altLang="en-US" sz="4000" b="1">
                <a:solidFill>
                  <a:srgbClr val="FF0000"/>
                </a:solidFill>
              </a:rPr>
              <a:t>附件一、計畫主持人過往研究成果</a:t>
            </a:r>
            <a:r>
              <a:rPr lang="en-US" sz="4000" b="1">
                <a:solidFill>
                  <a:srgbClr val="FF0000"/>
                </a:solidFill>
              </a:rPr>
              <a:t>(</a:t>
            </a:r>
            <a:r>
              <a:rPr lang="zh-TW" altLang="en-US" sz="4000" b="1">
                <a:solidFill>
                  <a:srgbClr val="FF0000"/>
                </a:solidFill>
              </a:rPr>
              <a:t>續</a:t>
            </a:r>
            <a:r>
              <a:rPr lang="en-US" sz="4000" b="1">
                <a:solidFill>
                  <a:srgbClr val="FF0000"/>
                </a:solidFill>
              </a:rPr>
              <a:t>)</a:t>
            </a:r>
            <a:endParaRPr lang="en-US" sz="4000" b="1">
              <a:solidFill>
                <a:srgbClr val="FF0000"/>
              </a:solidFill>
              <a:latin typeface="PMingLiu"/>
              <a:ea typeface="PMingLiu"/>
            </a:endParaRPr>
          </a:p>
        </p:txBody>
      </p:sp>
      <p:sp>
        <p:nvSpPr>
          <p:cNvPr id="3" name="Google Shape;246;p16">
            <a:extLst>
              <a:ext uri="{FF2B5EF4-FFF2-40B4-BE49-F238E27FC236}">
                <a16:creationId xmlns:a16="http://schemas.microsoft.com/office/drawing/2014/main" id="{7F7EB96E-8438-4104-B1AC-0707E67E903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9603" y="1830034"/>
            <a:ext cx="11182353" cy="683742"/>
          </a:xfrm>
        </p:spPr>
        <p:txBody>
          <a:bodyPr/>
          <a:lstStyle/>
          <a:p>
            <a:pPr marL="274320" lvl="0" indent="-274320">
              <a:lnSpc>
                <a:spcPct val="150000"/>
              </a:lnSpc>
              <a:spcBef>
                <a:spcPts val="0"/>
              </a:spcBef>
              <a:buSzPts val="2280"/>
              <a:buChar char="◆"/>
            </a:pPr>
            <a:r>
              <a:rPr lang="zh-TW" altLang="en-US" sz="2400" b="1">
                <a:solidFill>
                  <a:srgbClr val="455F51"/>
                </a:solidFill>
                <a:latin typeface="Microsoft JhengHei"/>
                <a:ea typeface="Microsoft JhengHei"/>
              </a:rPr>
              <a:t>本計畫核心技術相關「關鍵論文」，請條列說明</a:t>
            </a:r>
          </a:p>
        </p:txBody>
      </p:sp>
      <p:graphicFrame>
        <p:nvGraphicFramePr>
          <p:cNvPr id="4" name="Google Shape;247;p16">
            <a:extLst>
              <a:ext uri="{FF2B5EF4-FFF2-40B4-BE49-F238E27FC236}">
                <a16:creationId xmlns:a16="http://schemas.microsoft.com/office/drawing/2014/main" id="{16D380F8-1D22-4AAC-A547-F1FEDA164A0A}"/>
              </a:ext>
            </a:extLst>
          </p:cNvPr>
          <p:cNvGraphicFramePr>
            <a:graphicFrameLocks noGrp="1"/>
          </p:cNvGraphicFramePr>
          <p:nvPr/>
        </p:nvGraphicFramePr>
        <p:xfrm>
          <a:off x="703703" y="2997275"/>
          <a:ext cx="10878697" cy="2750263"/>
        </p:xfrm>
        <a:graphic>
          <a:graphicData uri="http://schemas.openxmlformats.org/drawingml/2006/table">
            <a:tbl>
              <a:tblPr firstRow="1" bandRow="1">
                <a:effectLst/>
                <a:tableStyleId>{E8B1032C-EA38-4F05-BA0D-38AFFFC7BED3}</a:tableStyleId>
              </a:tblPr>
              <a:tblGrid>
                <a:gridCol w="1740103">
                  <a:extLst>
                    <a:ext uri="{9D8B030D-6E8A-4147-A177-3AD203B41FA5}">
                      <a16:colId xmlns:a16="http://schemas.microsoft.com/office/drawing/2014/main" val="1452974632"/>
                    </a:ext>
                  </a:extLst>
                </a:gridCol>
                <a:gridCol w="1974445">
                  <a:extLst>
                    <a:ext uri="{9D8B030D-6E8A-4147-A177-3AD203B41FA5}">
                      <a16:colId xmlns:a16="http://schemas.microsoft.com/office/drawing/2014/main" val="228285563"/>
                    </a:ext>
                  </a:extLst>
                </a:gridCol>
                <a:gridCol w="1537472">
                  <a:extLst>
                    <a:ext uri="{9D8B030D-6E8A-4147-A177-3AD203B41FA5}">
                      <a16:colId xmlns:a16="http://schemas.microsoft.com/office/drawing/2014/main" val="458643461"/>
                    </a:ext>
                  </a:extLst>
                </a:gridCol>
                <a:gridCol w="1942103">
                  <a:extLst>
                    <a:ext uri="{9D8B030D-6E8A-4147-A177-3AD203B41FA5}">
                      <a16:colId xmlns:a16="http://schemas.microsoft.com/office/drawing/2014/main" val="4278250978"/>
                    </a:ext>
                  </a:extLst>
                </a:gridCol>
                <a:gridCol w="1836901">
                  <a:extLst>
                    <a:ext uri="{9D8B030D-6E8A-4147-A177-3AD203B41FA5}">
                      <a16:colId xmlns:a16="http://schemas.microsoft.com/office/drawing/2014/main" val="1045141732"/>
                    </a:ext>
                  </a:extLst>
                </a:gridCol>
                <a:gridCol w="1847673">
                  <a:extLst>
                    <a:ext uri="{9D8B030D-6E8A-4147-A177-3AD203B41FA5}">
                      <a16:colId xmlns:a16="http://schemas.microsoft.com/office/drawing/2014/main" val="1798147742"/>
                    </a:ext>
                  </a:extLst>
                </a:gridCol>
              </a:tblGrid>
              <a:tr h="67572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/>
                        <a:t>論文名稱</a:t>
                      </a:r>
                      <a:endParaRPr lang="zh-TW" sz="15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/>
                        <a:t>論文主要作者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（按原出版之次序，通訊作者請加註*）</a:t>
                      </a:r>
                      <a:endParaRPr lang="en-US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/>
                        <a:t>出版年、月份</a:t>
                      </a:r>
                      <a:endParaRPr lang="zh-TW" sz="15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/>
                        <a:t>期刊</a:t>
                      </a:r>
                      <a:r>
                        <a:rPr lang="en-US" sz="1500"/>
                        <a:t>/</a:t>
                      </a:r>
                      <a:r>
                        <a:rPr lang="zh-TW" sz="1500"/>
                        <a:t>會議名稱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200"/>
                        <a:t>（專書出版社，起迄頁數）</a:t>
                      </a:r>
                      <a:endParaRPr lang="en-US" sz="12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/>
                        <a:t>重點摘要說明</a:t>
                      </a:r>
                      <a:endParaRPr lang="zh-TW" sz="16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/>
                        <a:t>計畫補助經費來源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(</a:t>
                      </a:r>
                      <a:r>
                        <a:rPr lang="zh-TW" sz="1600"/>
                        <a:t>部會、計畫名稱及計畫編號</a:t>
                      </a:r>
                      <a:r>
                        <a:rPr lang="en-US" sz="1600"/>
                        <a:t>)</a:t>
                      </a:r>
                      <a:endParaRPr lang="en-US" sz="16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extLst>
                  <a:ext uri="{0D108BD9-81ED-4DB2-BD59-A6C34878D82A}">
                    <a16:rowId xmlns:a16="http://schemas.microsoft.com/office/drawing/2014/main" val="1328255963"/>
                  </a:ext>
                </a:extLst>
              </a:tr>
              <a:tr h="32835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3087698844"/>
                  </a:ext>
                </a:extLst>
              </a:tr>
              <a:tr h="40652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64273" marR="64273" marT="32150" marB="321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500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 anchor="ctr"/>
                </a:tc>
                <a:extLst>
                  <a:ext uri="{0D108BD9-81ED-4DB2-BD59-A6C34878D82A}">
                    <a16:rowId xmlns:a16="http://schemas.microsoft.com/office/drawing/2014/main" val="731685498"/>
                  </a:ext>
                </a:extLst>
              </a:tr>
              <a:tr h="40652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extLst>
                  <a:ext uri="{0D108BD9-81ED-4DB2-BD59-A6C34878D82A}">
                    <a16:rowId xmlns:a16="http://schemas.microsoft.com/office/drawing/2014/main" val="1038074970"/>
                  </a:ext>
                </a:extLst>
              </a:tr>
              <a:tr h="40652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extLst>
                  <a:ext uri="{0D108BD9-81ED-4DB2-BD59-A6C34878D82A}">
                    <a16:rowId xmlns:a16="http://schemas.microsoft.com/office/drawing/2014/main" val="3401792046"/>
                  </a:ext>
                </a:extLst>
              </a:tr>
              <a:tr h="40652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2000" b="1">
                        <a:solidFill>
                          <a:srgbClr val="455F51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91449" marR="91449" marT="45729" marB="45729"/>
                </a:tc>
                <a:extLst>
                  <a:ext uri="{0D108BD9-81ED-4DB2-BD59-A6C34878D82A}">
                    <a16:rowId xmlns:a16="http://schemas.microsoft.com/office/drawing/2014/main" val="984499363"/>
                  </a:ext>
                </a:extLst>
              </a:tr>
            </a:tbl>
          </a:graphicData>
        </a:graphic>
      </p:graphicFrame>
      <p:sp>
        <p:nvSpPr>
          <p:cNvPr id="5" name="Google Shape;248;p16">
            <a:extLst>
              <a:ext uri="{FF2B5EF4-FFF2-40B4-BE49-F238E27FC236}">
                <a16:creationId xmlns:a16="http://schemas.microsoft.com/office/drawing/2014/main" id="{16C3016B-A898-43AD-9DF4-C649272AD294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ED83780-9F32-44A7-B7A8-3A775DB5FA58}" type="slidenum">
              <a:t>17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  <p:sp>
        <p:nvSpPr>
          <p:cNvPr id="6" name="Google Shape;249;p16">
            <a:extLst>
              <a:ext uri="{FF2B5EF4-FFF2-40B4-BE49-F238E27FC236}">
                <a16:creationId xmlns:a16="http://schemas.microsoft.com/office/drawing/2014/main" id="{55AE6400-B7FA-403A-80C8-D862B738F346}"/>
              </a:ext>
            </a:extLst>
          </p:cNvPr>
          <p:cNvSpPr/>
          <p:nvPr/>
        </p:nvSpPr>
        <p:spPr>
          <a:xfrm>
            <a:off x="904926" y="2359965"/>
            <a:ext cx="10591696" cy="50783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3F762A"/>
                </a:solidFill>
                <a:uFillTx/>
                <a:latin typeface="Microsoft JhengHei"/>
                <a:ea typeface="Microsoft JhengHei"/>
                <a:cs typeface="Microsoft JhengHei"/>
              </a:rPr>
              <a:t>包括已發表之相關期刊論文、研討會議、榮獲知名獎座等</a:t>
            </a: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4;p17">
            <a:extLst>
              <a:ext uri="{FF2B5EF4-FFF2-40B4-BE49-F238E27FC236}">
                <a16:creationId xmlns:a16="http://schemas.microsoft.com/office/drawing/2014/main" id="{16DB86A3-B242-4C73-AF8A-81260423D4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205109"/>
            <a:ext cx="10972800" cy="1143000"/>
          </a:xfrm>
        </p:spPr>
        <p:txBody>
          <a:bodyPr/>
          <a:lstStyle/>
          <a:p>
            <a:pPr lvl="0"/>
            <a:r>
              <a:rPr lang="zh-TW" altLang="en-US" sz="4000" b="1">
                <a:solidFill>
                  <a:srgbClr val="FF0000"/>
                </a:solidFill>
              </a:rPr>
              <a:t>附件二、本計畫「智財調查」</a:t>
            </a:r>
            <a:endParaRPr lang="en-US" sz="4000">
              <a:solidFill>
                <a:srgbClr val="FF0000"/>
              </a:solidFill>
            </a:endParaRPr>
          </a:p>
        </p:txBody>
      </p:sp>
      <p:sp>
        <p:nvSpPr>
          <p:cNvPr id="3" name="Google Shape;255;p17">
            <a:extLst>
              <a:ext uri="{FF2B5EF4-FFF2-40B4-BE49-F238E27FC236}">
                <a16:creationId xmlns:a16="http://schemas.microsoft.com/office/drawing/2014/main" id="{BB8E810E-5DE8-4103-A182-7BE00A404A9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59602" y="1506858"/>
            <a:ext cx="10972800" cy="5088151"/>
          </a:xfrm>
        </p:spPr>
        <p:txBody>
          <a:bodyPr/>
          <a:lstStyle/>
          <a:p>
            <a:pPr marL="274320" lvl="0" indent="-274347">
              <a:lnSpc>
                <a:spcPct val="83448"/>
              </a:lnSpc>
              <a:spcBef>
                <a:spcPts val="0"/>
              </a:spcBef>
              <a:buSzPct val="95000"/>
              <a:buChar char="◆"/>
            </a:pPr>
            <a:r>
              <a:rPr lang="zh-TW" altLang="en-US" sz="2500" b="1">
                <a:solidFill>
                  <a:srgbClr val="455F51"/>
                </a:solidFill>
                <a:latin typeface="Microsoft JhengHei"/>
                <a:ea typeface="Microsoft JhengHei"/>
              </a:rPr>
              <a:t>技術權利限制處理規劃</a:t>
            </a:r>
          </a:p>
          <a:p>
            <a:pPr marL="640080" lvl="1" indent="-246915" algn="just">
              <a:lnSpc>
                <a:spcPct val="110434"/>
              </a:lnSpc>
              <a:spcBef>
                <a:spcPts val="355"/>
              </a:spcBef>
              <a:buClr>
                <a:srgbClr val="2A4F1C"/>
              </a:buClr>
              <a:buSzPct val="85000"/>
              <a:buFont typeface="Noto Sans Symbols"/>
              <a:buChar char="●"/>
            </a:pPr>
            <a:r>
              <a:rPr lang="zh-TW" sz="2000" kern="0">
                <a:latin typeface="Microsoft JhengHei"/>
                <a:ea typeface="Microsoft JhengHei"/>
              </a:rPr>
              <a:t>本計畫規劃運用於創業之技術內容，若有已授權第三方使用，或其他合約上限制等情事，請提出相關文件並說明後續處理之規劃，請參閱附件</a:t>
            </a:r>
            <a:r>
              <a:rPr lang="en-US" sz="2000" kern="0">
                <a:latin typeface="Microsoft JhengHei"/>
                <a:ea typeface="Microsoft JhengHei"/>
              </a:rPr>
              <a:t>X</a:t>
            </a:r>
            <a:r>
              <a:rPr lang="zh-TW" sz="2000" kern="0">
                <a:latin typeface="Microsoft JhengHei"/>
                <a:ea typeface="Microsoft JhengHei"/>
              </a:rPr>
              <a:t>。</a:t>
            </a:r>
          </a:p>
          <a:p>
            <a:pPr marL="274320" lvl="1" indent="-274347">
              <a:lnSpc>
                <a:spcPct val="83448"/>
              </a:lnSpc>
              <a:spcBef>
                <a:spcPts val="450"/>
              </a:spcBef>
              <a:buClr>
                <a:srgbClr val="626A19"/>
              </a:buClr>
              <a:buSzPct val="95000"/>
              <a:buFont typeface="Noto Sans Symbols"/>
              <a:buChar char="◆"/>
            </a:pPr>
            <a:r>
              <a:rPr lang="en-US" sz="2500" b="1" kern="0">
                <a:solidFill>
                  <a:srgbClr val="455F51"/>
                </a:solidFill>
                <a:latin typeface="Microsoft JhengHei"/>
                <a:ea typeface="Microsoft JhengHei"/>
              </a:rPr>
              <a:t>PI</a:t>
            </a:r>
            <a:r>
              <a:rPr lang="zh-TW" sz="2500" b="1" kern="0">
                <a:solidFill>
                  <a:srgbClr val="455F51"/>
                </a:solidFill>
                <a:latin typeface="Microsoft JhengHei"/>
                <a:ea typeface="Microsoft JhengHei"/>
              </a:rPr>
              <a:t>或</a:t>
            </a:r>
            <a:r>
              <a:rPr lang="en-US" sz="2500" b="1" kern="0">
                <a:solidFill>
                  <a:srgbClr val="455F51"/>
                </a:solidFill>
                <a:latin typeface="Microsoft JhengHei"/>
                <a:ea typeface="Microsoft JhengHei"/>
              </a:rPr>
              <a:t>CoPI</a:t>
            </a:r>
            <a:r>
              <a:rPr lang="zh-TW" sz="2500" b="1" kern="0">
                <a:solidFill>
                  <a:srgbClr val="455F51"/>
                </a:solidFill>
                <a:latin typeface="Microsoft JhengHei"/>
                <a:ea typeface="Microsoft JhengHei"/>
              </a:rPr>
              <a:t>據實揭露義務</a:t>
            </a:r>
          </a:p>
          <a:p>
            <a:pPr marL="640080" lvl="1" indent="-246915" algn="just">
              <a:lnSpc>
                <a:spcPct val="110434"/>
              </a:lnSpc>
              <a:spcBef>
                <a:spcPts val="355"/>
              </a:spcBef>
              <a:buClr>
                <a:srgbClr val="2A4F1C"/>
              </a:buClr>
              <a:buSzPct val="85000"/>
              <a:buFont typeface="Noto Sans Symbols"/>
              <a:buChar char="●"/>
            </a:pPr>
            <a:r>
              <a:rPr lang="zh-TW" sz="2000" kern="0">
                <a:latin typeface="Microsoft JhengHei"/>
                <a:ea typeface="Microsoft JhengHei"/>
              </a:rPr>
              <a:t>曾向</a:t>
            </a:r>
            <a:r>
              <a:rPr lang="en-US" sz="2000" kern="0">
                <a:latin typeface="Microsoft JhengHei"/>
                <a:ea typeface="Microsoft JhengHei"/>
              </a:rPr>
              <a:t>(</a:t>
            </a:r>
            <a:r>
              <a:rPr lang="zh-TW" sz="2000" kern="0">
                <a:latin typeface="Microsoft JhengHei"/>
                <a:ea typeface="Microsoft JhengHei"/>
              </a:rPr>
              <a:t>含申請中</a:t>
            </a:r>
            <a:r>
              <a:rPr lang="en-US" sz="2000" kern="0">
                <a:latin typeface="Microsoft JhengHei"/>
                <a:ea typeface="Microsoft JhengHei"/>
              </a:rPr>
              <a:t>)</a:t>
            </a:r>
            <a:r>
              <a:rPr lang="zh-TW" sz="2000" kern="0">
                <a:latin typeface="Microsoft JhengHei"/>
                <a:ea typeface="Microsoft JhengHei"/>
              </a:rPr>
              <a:t>政府提出補助以成立新創公司為結案條件，或補助新創技術商業化為目標之計畫申請者，個案主持人須據實揭露，請參閱附件</a:t>
            </a:r>
            <a:r>
              <a:rPr lang="en-US" sz="2000" kern="0">
                <a:latin typeface="Microsoft JhengHei"/>
                <a:ea typeface="Microsoft JhengHei"/>
              </a:rPr>
              <a:t>X</a:t>
            </a:r>
            <a:r>
              <a:rPr lang="zh-TW" sz="2000" kern="0">
                <a:latin typeface="Microsoft JhengHei"/>
                <a:ea typeface="Microsoft JhengHei"/>
              </a:rPr>
              <a:t>。</a:t>
            </a:r>
          </a:p>
          <a:p>
            <a:pPr marL="640080" lvl="1" indent="-246915" algn="just">
              <a:lnSpc>
                <a:spcPct val="110434"/>
              </a:lnSpc>
              <a:spcBef>
                <a:spcPts val="355"/>
              </a:spcBef>
              <a:buClr>
                <a:srgbClr val="2A4F1C"/>
              </a:buClr>
              <a:buSzPct val="85000"/>
              <a:buFont typeface="Noto Sans Symbols"/>
              <a:buChar char="●"/>
            </a:pPr>
            <a:r>
              <a:rPr lang="zh-TW" sz="2000" kern="0">
                <a:latin typeface="Microsoft JhengHei"/>
                <a:ea typeface="Microsoft JhengHei"/>
              </a:rPr>
              <a:t>應詳細說明二者間之技術區分及競合關係， 若有共通性智財布局，其處理方案及運用規劃為何</a:t>
            </a:r>
            <a:r>
              <a:rPr lang="en-US" sz="2000" kern="0">
                <a:latin typeface="Microsoft JhengHei"/>
                <a:ea typeface="Microsoft JhengHei"/>
              </a:rPr>
              <a:t>?</a:t>
            </a:r>
            <a:endParaRPr lang="en-US" sz="2000" kern="0">
              <a:latin typeface="MingLiu"/>
              <a:ea typeface="MingLiu"/>
            </a:endParaRPr>
          </a:p>
          <a:p>
            <a:pPr marL="274320" lvl="1" indent="-274347">
              <a:lnSpc>
                <a:spcPct val="83448"/>
              </a:lnSpc>
              <a:spcBef>
                <a:spcPts val="450"/>
              </a:spcBef>
              <a:buClr>
                <a:srgbClr val="626A19"/>
              </a:buClr>
              <a:buSzPct val="95000"/>
              <a:buFont typeface="Noto Sans Symbols"/>
              <a:buChar char="◆"/>
            </a:pPr>
            <a:r>
              <a:rPr lang="zh-TW" sz="2500" b="1" kern="0">
                <a:solidFill>
                  <a:srgbClr val="455F51"/>
                </a:solidFill>
                <a:latin typeface="Microsoft JhengHei"/>
                <a:ea typeface="Microsoft JhengHei"/>
              </a:rPr>
              <a:t>跨單位及共同發明人協議</a:t>
            </a:r>
          </a:p>
          <a:p>
            <a:pPr marL="640080" lvl="1" indent="-246915" algn="just">
              <a:lnSpc>
                <a:spcPct val="110434"/>
              </a:lnSpc>
              <a:spcBef>
                <a:spcPts val="355"/>
              </a:spcBef>
              <a:buClr>
                <a:srgbClr val="2A4F1C"/>
              </a:buClr>
              <a:buSzPct val="85000"/>
              <a:buFont typeface="Noto Sans Symbols"/>
              <a:buChar char="●"/>
            </a:pPr>
            <a:r>
              <a:rPr lang="zh-TW" sz="2000" kern="0">
                <a:latin typeface="Microsoft JhengHei"/>
                <a:ea typeface="Microsoft JhengHei"/>
              </a:rPr>
              <a:t>若有與其他單位智財共有情形，應取得通過補助個案需運用智財權所有發明人之權益分配協議，及共有單位之智財協議</a:t>
            </a:r>
            <a:r>
              <a:rPr lang="en-US" sz="2000" kern="0">
                <a:latin typeface="Microsoft JhengHei"/>
                <a:ea typeface="Microsoft JhengHei"/>
              </a:rPr>
              <a:t>(</a:t>
            </a:r>
            <a:r>
              <a:rPr lang="zh-TW" sz="2000" kern="0">
                <a:latin typeface="Microsoft JhengHei"/>
                <a:ea typeface="Microsoft JhengHei"/>
              </a:rPr>
              <a:t>包含同意由執行機構統籌處理技術作價、在執行機構技術股分配比例內約定雙方技術股占比等</a:t>
            </a:r>
            <a:r>
              <a:rPr lang="en-US" sz="2000" kern="0">
                <a:latin typeface="Microsoft JhengHei"/>
                <a:ea typeface="Microsoft JhengHei"/>
              </a:rPr>
              <a:t>)</a:t>
            </a:r>
            <a:r>
              <a:rPr lang="zh-TW" sz="2000" kern="0">
                <a:latin typeface="Microsoft JhengHei"/>
                <a:ea typeface="Microsoft JhengHei"/>
              </a:rPr>
              <a:t>，並提出證明文件，於個案出場時依前揭協議進行技術股分配事宜，請參閱附件</a:t>
            </a:r>
            <a:r>
              <a:rPr lang="en-US" sz="2000" kern="0">
                <a:latin typeface="Microsoft JhengHei"/>
                <a:ea typeface="Microsoft JhengHei"/>
              </a:rPr>
              <a:t>X</a:t>
            </a:r>
            <a:r>
              <a:rPr lang="zh-TW" sz="2000" kern="0">
                <a:latin typeface="Microsoft JhengHei"/>
                <a:ea typeface="Microsoft JhengHei"/>
              </a:rPr>
              <a:t>。</a:t>
            </a:r>
          </a:p>
          <a:p>
            <a:pPr marL="640080" lvl="1" indent="-246915" algn="just">
              <a:lnSpc>
                <a:spcPct val="110434"/>
              </a:lnSpc>
              <a:spcBef>
                <a:spcPts val="355"/>
              </a:spcBef>
              <a:buClr>
                <a:srgbClr val="2A4F1C"/>
              </a:buClr>
              <a:buSzPct val="85000"/>
              <a:buFont typeface="Noto Sans Symbols"/>
              <a:buChar char="●"/>
            </a:pPr>
            <a:r>
              <a:rPr lang="zh-TW" sz="2000" b="1" kern="0">
                <a:solidFill>
                  <a:srgbClr val="FF0000"/>
                </a:solidFill>
                <a:latin typeface="Microsoft JhengHei"/>
                <a:ea typeface="Microsoft JhengHei"/>
              </a:rPr>
              <a:t>此證明文件請上傳於申請系統中</a:t>
            </a:r>
            <a:endParaRPr lang="en-US" sz="2000" kern="0">
              <a:latin typeface="Microsoft JhengHei"/>
              <a:ea typeface="Microsoft JhengHei"/>
            </a:endParaRPr>
          </a:p>
        </p:txBody>
      </p:sp>
      <p:sp>
        <p:nvSpPr>
          <p:cNvPr id="4" name="Google Shape;256;p17">
            <a:extLst>
              <a:ext uri="{FF2B5EF4-FFF2-40B4-BE49-F238E27FC236}">
                <a16:creationId xmlns:a16="http://schemas.microsoft.com/office/drawing/2014/main" id="{073D43B2-F0A5-4D7F-A728-541505727FC1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4C91E2B-A930-49AE-9369-FABF8A2973A9}" type="slidenum">
              <a:t>18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6;p2">
            <a:extLst>
              <a:ext uri="{FF2B5EF4-FFF2-40B4-BE49-F238E27FC236}">
                <a16:creationId xmlns:a16="http://schemas.microsoft.com/office/drawing/2014/main" id="{3F9D6197-00EE-4FE3-9153-80DDD7666D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5775" y="0"/>
            <a:ext cx="10972800" cy="857250"/>
          </a:xfrm>
        </p:spPr>
        <p:txBody>
          <a:bodyPr anchor="ctr">
            <a:noAutofit/>
          </a:bodyPr>
          <a:lstStyle/>
          <a:p>
            <a:pPr lvl="0"/>
            <a:r>
              <a:rPr lang="zh-TW" altLang="en-US" sz="4000" b="1">
                <a:solidFill>
                  <a:srgbClr val="FF0000"/>
                </a:solidFill>
              </a:rPr>
              <a:t>一、構想項目說明</a:t>
            </a:r>
            <a:r>
              <a:rPr lang="en-US" sz="2800" b="1">
                <a:solidFill>
                  <a:srgbClr val="FF0000"/>
                </a:solidFill>
              </a:rPr>
              <a:t>(</a:t>
            </a:r>
            <a:r>
              <a:rPr lang="zh-TW" altLang="en-US" sz="2800" b="1">
                <a:solidFill>
                  <a:srgbClr val="FF0000"/>
                </a:solidFill>
              </a:rPr>
              <a:t>以下為參考項目，團隊可自行編列順序</a:t>
            </a:r>
            <a:r>
              <a:rPr lang="en-US" sz="2800" b="1">
                <a:solidFill>
                  <a:srgbClr val="FF0000"/>
                </a:solidFill>
              </a:rPr>
              <a:t>)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3" name="Google Shape;117;p2">
            <a:extLst>
              <a:ext uri="{FF2B5EF4-FFF2-40B4-BE49-F238E27FC236}">
                <a16:creationId xmlns:a16="http://schemas.microsoft.com/office/drawing/2014/main" id="{EC9CBAEB-502F-4323-A3E1-C60C2DD9F46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9603" y="857250"/>
            <a:ext cx="11477621" cy="5864230"/>
          </a:xfrm>
        </p:spPr>
        <p:txBody>
          <a:bodyPr/>
          <a:lstStyle/>
          <a:p>
            <a:pPr marL="0" lv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800" b="1">
                <a:latin typeface="Microsoft JhengHei"/>
                <a:ea typeface="Microsoft JhengHei"/>
              </a:rPr>
              <a:t>(</a:t>
            </a:r>
            <a:r>
              <a:rPr lang="zh-TW" altLang="en-US" sz="1800" b="1">
                <a:latin typeface="Microsoft JhengHei"/>
                <a:ea typeface="Microsoft JhengHei"/>
              </a:rPr>
              <a:t>一</a:t>
            </a:r>
            <a:r>
              <a:rPr lang="en-US" sz="1800" b="1">
                <a:latin typeface="Microsoft JhengHei"/>
                <a:ea typeface="Microsoft JhengHei"/>
              </a:rPr>
              <a:t>)</a:t>
            </a:r>
            <a:r>
              <a:rPr lang="zh-TW" altLang="en-US" sz="1800" b="1">
                <a:solidFill>
                  <a:srgbClr val="455F51"/>
                </a:solidFill>
                <a:latin typeface="Microsoft JhengHei"/>
                <a:ea typeface="Microsoft JhengHei"/>
              </a:rPr>
              <a:t>核心技術原創性</a:t>
            </a:r>
          </a:p>
          <a:p>
            <a:pPr marL="849313" lvl="1" indent="-406523">
              <a:spcBef>
                <a:spcPts val="295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400" b="1" kern="0">
                <a:latin typeface="Microsoft JhengHei"/>
                <a:ea typeface="Microsoft JhengHei"/>
              </a:rPr>
              <a:t>原創性核心技術說明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本計畫運用之創業技術內容，須為政府補助計畫產出之研發成果，依科技基本法規定歸屬於執行機構所有者。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請說明核心技術內容及相關實驗數據，並請列出已發表之關鍵期刊論文、研討會議、榮獲知名獎座等。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請說明將運用於創業之技術內容智財布局規劃，包括專利、營業秘密等。</a:t>
            </a:r>
          </a:p>
          <a:p>
            <a:pPr marL="0" lvl="0" indent="0">
              <a:lnSpc>
                <a:spcPct val="90000"/>
              </a:lnSpc>
              <a:spcBef>
                <a:spcPts val="370"/>
              </a:spcBef>
              <a:buNone/>
            </a:pPr>
            <a:r>
              <a:rPr lang="en-US" sz="1800" b="1">
                <a:solidFill>
                  <a:srgbClr val="455F51"/>
                </a:solidFill>
                <a:latin typeface="Microsoft JhengHei"/>
                <a:ea typeface="Microsoft JhengHei"/>
              </a:rPr>
              <a:t>(</a:t>
            </a:r>
            <a:r>
              <a:rPr lang="zh-TW" altLang="en-US" sz="1800" b="1">
                <a:solidFill>
                  <a:srgbClr val="455F51"/>
                </a:solidFill>
                <a:latin typeface="Microsoft JhengHei"/>
                <a:ea typeface="Microsoft JhengHei"/>
              </a:rPr>
              <a:t>二</a:t>
            </a:r>
            <a:r>
              <a:rPr lang="en-US" sz="1800" b="1">
                <a:solidFill>
                  <a:srgbClr val="455F51"/>
                </a:solidFill>
                <a:latin typeface="Microsoft JhengHei"/>
                <a:ea typeface="Microsoft JhengHei"/>
              </a:rPr>
              <a:t>)</a:t>
            </a:r>
            <a:r>
              <a:rPr lang="zh-TW" altLang="en-US" sz="1800" b="1">
                <a:solidFill>
                  <a:srgbClr val="455F51"/>
                </a:solidFill>
                <a:latin typeface="Microsoft JhengHei"/>
                <a:ea typeface="Microsoft JhengHei"/>
              </a:rPr>
              <a:t>研發成果商品化規劃</a:t>
            </a:r>
          </a:p>
          <a:p>
            <a:pPr marL="849313" lvl="1" indent="-406523">
              <a:spcBef>
                <a:spcPts val="295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400" b="1" kern="0">
                <a:latin typeface="Microsoft JhengHei"/>
                <a:ea typeface="Microsoft JhengHei"/>
              </a:rPr>
              <a:t>可形成先期產業或重塑原有產業價值鏈之分析與說明，包括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市場未被滿足的需求</a:t>
            </a:r>
            <a:r>
              <a:rPr lang="en-US" sz="1200" kern="0">
                <a:latin typeface="Microsoft JhengHei"/>
                <a:ea typeface="Microsoft JhengHei"/>
              </a:rPr>
              <a:t> (Unmet needs</a:t>
            </a:r>
            <a:r>
              <a:rPr lang="en-US" sz="1200" b="1" kern="0">
                <a:solidFill>
                  <a:srgbClr val="C00000"/>
                </a:solidFill>
                <a:latin typeface="Microsoft YaHei"/>
                <a:ea typeface="Microsoft YaHei"/>
              </a:rPr>
              <a:t> </a:t>
            </a:r>
            <a:r>
              <a:rPr lang="zh-TW" sz="1200" kern="0">
                <a:latin typeface="Microsoft JhengHei"/>
                <a:ea typeface="Microsoft JhengHei"/>
              </a:rPr>
              <a:t>，生醫類為</a:t>
            </a:r>
            <a:r>
              <a:rPr lang="en-US" sz="1200" kern="0">
                <a:latin typeface="Microsoft JhengHei"/>
                <a:ea typeface="Microsoft JhengHei"/>
              </a:rPr>
              <a:t> Unmet Clinical needs</a:t>
            </a:r>
            <a:r>
              <a:rPr lang="zh-TW" sz="1200" kern="0">
                <a:latin typeface="Microsoft JhengHei"/>
                <a:ea typeface="Microsoft JhengHei"/>
              </a:rPr>
              <a:t>以及通路策略</a:t>
            </a:r>
            <a:r>
              <a:rPr lang="en-US" sz="1200" kern="0">
                <a:latin typeface="Microsoft JhengHei"/>
                <a:ea typeface="Microsoft JhengHei"/>
              </a:rPr>
              <a:t>) 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市場定位及規模預估</a:t>
            </a:r>
            <a:endParaRPr lang="en-US" sz="1800" kern="0">
              <a:latin typeface="MingLiu"/>
              <a:ea typeface="MingLiu"/>
            </a:endParaRPr>
          </a:p>
          <a:p>
            <a:pPr marL="849313" lvl="1" indent="-406523">
              <a:spcBef>
                <a:spcPts val="295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400" b="1" kern="0">
                <a:latin typeface="Microsoft JhengHei"/>
                <a:ea typeface="Microsoft JhengHei"/>
              </a:rPr>
              <a:t>早期商業發展策略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產品市場供應鏈上下游、競爭者分析及優勢等</a:t>
            </a:r>
            <a:r>
              <a:rPr lang="en-US" sz="1200" kern="0">
                <a:latin typeface="Microsoft JhengHei"/>
                <a:ea typeface="Microsoft JhengHei"/>
              </a:rPr>
              <a:t> (</a:t>
            </a:r>
            <a:r>
              <a:rPr lang="zh-TW" sz="1200" kern="0">
                <a:latin typeface="Microsoft JhengHei"/>
                <a:ea typeface="Microsoft JhengHei"/>
              </a:rPr>
              <a:t>含產品發展、市場進入</a:t>
            </a:r>
            <a:r>
              <a:rPr lang="en-US" sz="1200" kern="0">
                <a:latin typeface="Microsoft JhengHei"/>
                <a:ea typeface="Microsoft JhengHei"/>
              </a:rPr>
              <a:t>/</a:t>
            </a:r>
            <a:r>
              <a:rPr lang="zh-TW" sz="1200" kern="0">
                <a:latin typeface="Microsoft JhengHei"/>
                <a:ea typeface="Microsoft JhengHei"/>
              </a:rPr>
              <a:t>布局規劃</a:t>
            </a:r>
            <a:r>
              <a:rPr lang="en-US" sz="1200" kern="0">
                <a:latin typeface="Microsoft JhengHei"/>
                <a:ea typeface="Microsoft JhengHei"/>
              </a:rPr>
              <a:t>) 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供應鏈下游先期使用者</a:t>
            </a:r>
            <a:r>
              <a:rPr lang="en-US" sz="1200" kern="0">
                <a:latin typeface="Microsoft JhengHei"/>
                <a:ea typeface="Microsoft JhengHei"/>
              </a:rPr>
              <a:t>(early adopter) </a:t>
            </a:r>
            <a:r>
              <a:rPr lang="zh-TW" sz="1200" kern="0">
                <a:latin typeface="Microsoft JhengHei"/>
                <a:ea typeface="Microsoft JhengHei"/>
              </a:rPr>
              <a:t>或前瞻使用者</a:t>
            </a:r>
            <a:r>
              <a:rPr lang="en-US" sz="1200" kern="0">
                <a:latin typeface="Microsoft JhengHei"/>
                <a:ea typeface="Microsoft JhengHei"/>
              </a:rPr>
              <a:t> (lead user) </a:t>
            </a:r>
            <a:r>
              <a:rPr lang="zh-TW" sz="1200" kern="0">
                <a:latin typeface="Microsoft JhengHei"/>
                <a:ea typeface="Microsoft JhengHei"/>
              </a:rPr>
              <a:t>使用意願及其需求和規格等分析</a:t>
            </a:r>
            <a:endParaRPr lang="en-US" sz="1800" kern="0">
              <a:latin typeface="MingLiu"/>
              <a:ea typeface="MingLiu"/>
            </a:endParaRPr>
          </a:p>
          <a:p>
            <a:pPr marL="849313" lvl="1" indent="-406523">
              <a:spcBef>
                <a:spcPts val="295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400" b="1" kern="0">
                <a:latin typeface="Microsoft JhengHei"/>
                <a:ea typeface="Microsoft JhengHei"/>
              </a:rPr>
              <a:t>技術發展里程碑及商業發展里程碑，包括各階段目標與時程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技術或服務的發展進程里程碑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創新產品或服務之商業發展規劃及獲利模式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後續商化發展或出場時程條件等規劃</a:t>
            </a:r>
          </a:p>
          <a:p>
            <a:pPr marL="849313" lvl="1" indent="-406523">
              <a:spcBef>
                <a:spcPts val="295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400" b="1" kern="0">
                <a:latin typeface="Microsoft JhengHei"/>
                <a:ea typeface="Microsoft JhengHei"/>
              </a:rPr>
              <a:t>補助期間預計進行商化工作項和產品里程碑，包括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技術可行性驗證及風險管控規劃</a:t>
            </a:r>
            <a:r>
              <a:rPr lang="en-US" sz="1200" kern="0">
                <a:latin typeface="Microsoft JhengHei"/>
                <a:ea typeface="Microsoft JhengHei"/>
              </a:rPr>
              <a:t> </a:t>
            </a:r>
            <a:r>
              <a:rPr lang="en-US" sz="1200" kern="0">
                <a:solidFill>
                  <a:srgbClr val="FF0000"/>
                </a:solidFill>
                <a:latin typeface="Microsoft JhengHei"/>
                <a:ea typeface="Microsoft JhengHei"/>
              </a:rPr>
              <a:t>(</a:t>
            </a:r>
            <a:r>
              <a:rPr lang="zh-TW" sz="1200" kern="0">
                <a:solidFill>
                  <a:srgbClr val="FF0000"/>
                </a:solidFill>
                <a:latin typeface="Microsoft JhengHei"/>
                <a:ea typeface="Microsoft JhengHei"/>
              </a:rPr>
              <a:t>萌芽案</a:t>
            </a:r>
            <a:r>
              <a:rPr lang="en-US" sz="1200" kern="0">
                <a:solidFill>
                  <a:srgbClr val="FF0000"/>
                </a:solidFill>
                <a:latin typeface="Microsoft JhengHei"/>
                <a:ea typeface="Microsoft JhengHei"/>
              </a:rPr>
              <a:t>TRL4-6</a:t>
            </a:r>
            <a:r>
              <a:rPr lang="zh-TW" sz="1200" kern="0">
                <a:solidFill>
                  <a:srgbClr val="FF0000"/>
                </a:solidFill>
                <a:latin typeface="Microsoft JhengHei"/>
                <a:ea typeface="Microsoft JhengHei"/>
              </a:rPr>
              <a:t>：</a:t>
            </a:r>
            <a:r>
              <a:rPr lang="en-US" sz="1200" kern="0">
                <a:solidFill>
                  <a:srgbClr val="FF0000"/>
                </a:solidFill>
                <a:latin typeface="Microsoft JhengHei"/>
                <a:ea typeface="Microsoft JhengHei"/>
              </a:rPr>
              <a:t>α-test</a:t>
            </a:r>
            <a:r>
              <a:rPr lang="zh-TW" sz="1200" kern="0">
                <a:solidFill>
                  <a:srgbClr val="FF0000"/>
                </a:solidFill>
                <a:latin typeface="Microsoft JhengHei"/>
                <a:ea typeface="Microsoft JhengHei"/>
              </a:rPr>
              <a:t>、拔尖案</a:t>
            </a:r>
            <a:r>
              <a:rPr lang="en-US" sz="1200" kern="0">
                <a:solidFill>
                  <a:srgbClr val="FF0000"/>
                </a:solidFill>
                <a:latin typeface="Microsoft JhengHei"/>
                <a:ea typeface="Microsoft JhengHei"/>
              </a:rPr>
              <a:t>TRL6-8</a:t>
            </a:r>
            <a:r>
              <a:rPr lang="zh-TW" sz="1200" kern="0">
                <a:solidFill>
                  <a:srgbClr val="FF0000"/>
                </a:solidFill>
                <a:latin typeface="Microsoft JhengHei"/>
                <a:ea typeface="Microsoft JhengHei"/>
              </a:rPr>
              <a:t>：</a:t>
            </a:r>
            <a:r>
              <a:rPr lang="en-US" sz="1200" kern="0">
                <a:solidFill>
                  <a:srgbClr val="FF0000"/>
                </a:solidFill>
                <a:latin typeface="Microsoft JhengHei"/>
                <a:ea typeface="Microsoft JhengHei"/>
              </a:rPr>
              <a:t>β-test) 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原型機發展階段規劃</a:t>
            </a:r>
            <a:r>
              <a:rPr lang="en-US" sz="1200" kern="0">
                <a:latin typeface="Microsoft JhengHei"/>
                <a:ea typeface="Microsoft JhengHei"/>
              </a:rPr>
              <a:t> (</a:t>
            </a:r>
            <a:r>
              <a:rPr lang="zh-TW" sz="1200" kern="0">
                <a:latin typeface="Microsoft JhengHei"/>
                <a:ea typeface="Microsoft JhengHei"/>
              </a:rPr>
              <a:t>醫材類請說明醫材比對品與預期用途</a:t>
            </a:r>
            <a:r>
              <a:rPr lang="en-US" sz="1200" kern="0">
                <a:latin typeface="Microsoft JhengHei"/>
                <a:ea typeface="Microsoft JhengHei"/>
              </a:rPr>
              <a:t>)</a:t>
            </a:r>
            <a:endParaRPr lang="en-US" sz="1800" kern="0">
              <a:latin typeface="MingLiu"/>
              <a:ea typeface="MingLiu"/>
            </a:endParaRP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相關法規驗證等執行規劃</a:t>
            </a:r>
            <a:r>
              <a:rPr lang="en-US" sz="1200" kern="0">
                <a:latin typeface="Microsoft JhengHei"/>
                <a:ea typeface="Microsoft JhengHei"/>
              </a:rPr>
              <a:t> (</a:t>
            </a:r>
            <a:r>
              <a:rPr lang="zh-TW" sz="1200" kern="0">
                <a:latin typeface="Microsoft JhengHei"/>
                <a:ea typeface="Microsoft JhengHei"/>
              </a:rPr>
              <a:t>醫材類含取證所需之實驗臨床規劃</a:t>
            </a:r>
            <a:r>
              <a:rPr lang="en-US" sz="1200" kern="0">
                <a:latin typeface="Microsoft JhengHei"/>
                <a:ea typeface="Microsoft JhengHei"/>
              </a:rPr>
              <a:t>)</a:t>
            </a:r>
            <a:endParaRPr lang="en-US" sz="1800" kern="0">
              <a:latin typeface="MingLiu"/>
              <a:ea typeface="MingLiu"/>
            </a:endParaRPr>
          </a:p>
          <a:p>
            <a:pPr marL="0" lvl="1" indent="0">
              <a:spcBef>
                <a:spcPts val="1200"/>
              </a:spcBef>
              <a:buNone/>
            </a:pPr>
            <a:r>
              <a:rPr lang="en-US" sz="1800" b="1" kern="0">
                <a:latin typeface="Microsoft JhengHei"/>
                <a:ea typeface="Microsoft JhengHei"/>
              </a:rPr>
              <a:t>(</a:t>
            </a:r>
            <a:r>
              <a:rPr lang="zh-TW" sz="1800" b="1" kern="0">
                <a:latin typeface="Microsoft JhengHei"/>
                <a:ea typeface="Microsoft JhengHei"/>
              </a:rPr>
              <a:t>三</a:t>
            </a:r>
            <a:r>
              <a:rPr lang="en-US" sz="1800" b="1" kern="0">
                <a:latin typeface="Microsoft JhengHei"/>
                <a:ea typeface="Microsoft JhengHei"/>
              </a:rPr>
              <a:t>)</a:t>
            </a:r>
            <a:r>
              <a:rPr lang="zh-TW" sz="1800" b="1" kern="0">
                <a:solidFill>
                  <a:srgbClr val="455F51"/>
                </a:solidFill>
                <a:latin typeface="Microsoft JhengHei"/>
                <a:ea typeface="Microsoft JhengHei"/>
              </a:rPr>
              <a:t>創業團隊組成</a:t>
            </a:r>
          </a:p>
          <a:p>
            <a:pPr marL="906463" lvl="1" indent="-463673">
              <a:spcBef>
                <a:spcPts val="295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400" b="1" kern="0">
                <a:latin typeface="Microsoft JhengHei"/>
                <a:ea typeface="Microsoft JhengHei"/>
              </a:rPr>
              <a:t>團隊創業準備度與成員組成完整性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en-US" sz="1200" kern="0">
                <a:latin typeface="Microsoft JhengHei"/>
                <a:ea typeface="Microsoft JhengHei"/>
              </a:rPr>
              <a:t>PI</a:t>
            </a:r>
            <a:r>
              <a:rPr lang="zh-TW" sz="1200" kern="0">
                <a:latin typeface="Microsoft JhengHei"/>
                <a:ea typeface="Microsoft JhengHei"/>
              </a:rPr>
              <a:t>創業決心及校內外團隊組成之規劃</a:t>
            </a: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萌芽案：團隊組成及</a:t>
            </a:r>
            <a:r>
              <a:rPr lang="en-US" sz="1200" kern="0">
                <a:latin typeface="Microsoft JhengHei"/>
                <a:ea typeface="Microsoft JhengHei"/>
              </a:rPr>
              <a:t>3</a:t>
            </a:r>
            <a:r>
              <a:rPr lang="zh-TW" sz="1200" kern="0">
                <a:latin typeface="Microsoft JhengHei"/>
                <a:ea typeface="Microsoft JhengHei"/>
              </a:rPr>
              <a:t>個月聘用專任</a:t>
            </a:r>
            <a:r>
              <a:rPr lang="en-US" sz="1200" kern="0">
                <a:latin typeface="Microsoft JhengHei"/>
                <a:ea typeface="Microsoft JhengHei"/>
              </a:rPr>
              <a:t>BD</a:t>
            </a:r>
            <a:r>
              <a:rPr lang="zh-TW" sz="1200" kern="0">
                <a:latin typeface="Microsoft JhengHei"/>
                <a:ea typeface="Microsoft JhengHei"/>
              </a:rPr>
              <a:t>人選規劃</a:t>
            </a:r>
            <a:endParaRPr lang="en-US" sz="1800" kern="0">
              <a:latin typeface="MingLiu"/>
              <a:ea typeface="MingLiu"/>
            </a:endParaRPr>
          </a:p>
          <a:p>
            <a:pPr marL="914400" lvl="2" indent="-251551">
              <a:spcBef>
                <a:spcPts val="26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200" kern="0">
                <a:latin typeface="Microsoft JhengHei"/>
                <a:ea typeface="Microsoft JhengHei"/>
              </a:rPr>
              <a:t>拔尖案：團隊組成及</a:t>
            </a:r>
            <a:r>
              <a:rPr lang="en-US" sz="1200" kern="0">
                <a:latin typeface="Microsoft JhengHei"/>
                <a:ea typeface="Microsoft JhengHei"/>
              </a:rPr>
              <a:t>3</a:t>
            </a:r>
            <a:r>
              <a:rPr lang="zh-TW" sz="1200" kern="0">
                <a:latin typeface="Microsoft JhengHei"/>
                <a:ea typeface="Microsoft JhengHei"/>
              </a:rPr>
              <a:t>個月聘用專任</a:t>
            </a:r>
            <a:r>
              <a:rPr lang="en-US" sz="1200" kern="0">
                <a:latin typeface="Microsoft JhengHei"/>
                <a:ea typeface="Microsoft JhengHei"/>
              </a:rPr>
              <a:t>CEO</a:t>
            </a:r>
            <a:r>
              <a:rPr lang="zh-TW" sz="1200" kern="0">
                <a:latin typeface="Microsoft JhengHei"/>
                <a:ea typeface="Microsoft JhengHei"/>
              </a:rPr>
              <a:t>或</a:t>
            </a:r>
            <a:r>
              <a:rPr lang="en-US" sz="1200" kern="0">
                <a:latin typeface="Microsoft JhengHei"/>
                <a:ea typeface="Microsoft JhengHei"/>
              </a:rPr>
              <a:t>COO</a:t>
            </a:r>
            <a:r>
              <a:rPr lang="zh-TW" sz="1200" kern="0">
                <a:latin typeface="Microsoft JhengHei"/>
                <a:ea typeface="Microsoft JhengHei"/>
              </a:rPr>
              <a:t>人選規劃</a:t>
            </a:r>
          </a:p>
        </p:txBody>
      </p:sp>
      <p:sp>
        <p:nvSpPr>
          <p:cNvPr id="4" name="Google Shape;118;p2">
            <a:extLst>
              <a:ext uri="{FF2B5EF4-FFF2-40B4-BE49-F238E27FC236}">
                <a16:creationId xmlns:a16="http://schemas.microsoft.com/office/drawing/2014/main" id="{F5A24B01-3855-4BA2-BA07-89AB1D5F8470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330E9AA-AA24-444B-A8FC-587B413FAA00}" type="slidenum">
              <a:t>2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0E66BE0-8704-4064-A31B-8F87234FC3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323507B-B01C-4883-BDE7-B2849B917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301393"/>
            <a:ext cx="10306050" cy="5774188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2945CD3C-2363-40D7-9169-847522047CF0}"/>
              </a:ext>
            </a:extLst>
          </p:cNvPr>
          <p:cNvSpPr txBox="1"/>
          <p:nvPr/>
        </p:nvSpPr>
        <p:spPr>
          <a:xfrm>
            <a:off x="7624762" y="6143625"/>
            <a:ext cx="4500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頁數規劃建議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br>
              <a:rPr lang="en-US" altLang="zh-TW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by FY114-2</a:t>
            </a:r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過案團隊 高醫莊智弘教授</a:t>
            </a:r>
          </a:p>
        </p:txBody>
      </p:sp>
    </p:spTree>
    <p:extLst>
      <p:ext uri="{BB962C8B-B14F-4D97-AF65-F5344CB8AC3E}">
        <p14:creationId xmlns:p14="http://schemas.microsoft.com/office/powerpoint/2010/main" val="255919548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4;p3">
            <a:extLst>
              <a:ext uri="{FF2B5EF4-FFF2-40B4-BE49-F238E27FC236}">
                <a16:creationId xmlns:a16="http://schemas.microsoft.com/office/drawing/2014/main" id="{37E36C1E-5EAA-4D9C-B0BF-97F8DDF39A7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428314"/>
            <a:ext cx="10972800" cy="1143000"/>
          </a:xfrm>
        </p:spPr>
        <p:txBody>
          <a:bodyPr/>
          <a:lstStyle/>
          <a:p>
            <a:pPr lvl="0"/>
            <a:r>
              <a:rPr lang="en-US" sz="4000" b="1">
                <a:latin typeface="PMingLiu"/>
                <a:ea typeface="PMingLiu"/>
              </a:rPr>
              <a:t>(</a:t>
            </a:r>
            <a:r>
              <a:rPr lang="zh-TW" altLang="en-US" sz="4000" b="1">
                <a:latin typeface="PMingLiu"/>
                <a:ea typeface="PMingLiu"/>
              </a:rPr>
              <a:t>一</a:t>
            </a:r>
            <a:r>
              <a:rPr lang="en-US" sz="4000" b="1">
                <a:latin typeface="PMingLiu"/>
                <a:ea typeface="PMingLiu"/>
              </a:rPr>
              <a:t>)</a:t>
            </a:r>
            <a:r>
              <a:rPr lang="zh-TW" altLang="en-US" sz="4000" b="1">
                <a:latin typeface="PMingLiu"/>
                <a:ea typeface="PMingLiu"/>
              </a:rPr>
              <a:t>核心技術原創性及技術發展里程碑</a:t>
            </a:r>
            <a:endParaRPr lang="en-US"/>
          </a:p>
        </p:txBody>
      </p:sp>
      <p:sp>
        <p:nvSpPr>
          <p:cNvPr id="3" name="Google Shape;125;p3">
            <a:extLst>
              <a:ext uri="{FF2B5EF4-FFF2-40B4-BE49-F238E27FC236}">
                <a16:creationId xmlns:a16="http://schemas.microsoft.com/office/drawing/2014/main" id="{8504C75F-247D-4936-95EA-1E5AF509DFE7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274320" lvl="0" indent="-274320">
              <a:lnSpc>
                <a:spcPct val="150000"/>
              </a:lnSpc>
              <a:spcBef>
                <a:spcPts val="0"/>
              </a:spcBef>
              <a:buSzPts val="2375"/>
              <a:buChar char="◆"/>
            </a:pPr>
            <a:r>
              <a:rPr lang="zh-TW" altLang="en-US" sz="2500" b="1">
                <a:solidFill>
                  <a:srgbClr val="455F51"/>
                </a:solidFill>
                <a:latin typeface="Microsoft JhengHei"/>
                <a:ea typeface="Microsoft JhengHei"/>
              </a:rPr>
              <a:t>本計畫「具原創性之重大研發成果」之說明</a:t>
            </a:r>
          </a:p>
          <a:p>
            <a:pPr marL="0" lvl="0" indent="0">
              <a:lnSpc>
                <a:spcPct val="150000"/>
              </a:lnSpc>
              <a:spcBef>
                <a:spcPts val="400"/>
              </a:spcBef>
              <a:buNone/>
            </a:pP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 -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原創性核心技術說明、重大研發成果證明</a:t>
            </a: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(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請提出</a:t>
            </a:r>
            <a:r>
              <a:rPr lang="zh-TW" altLang="en-US" sz="2000">
                <a:solidFill>
                  <a:srgbClr val="FF0000"/>
                </a:solidFill>
                <a:latin typeface="Microsoft JhengHei"/>
                <a:ea typeface="Microsoft JhengHei"/>
              </a:rPr>
              <a:t>相關實驗數據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，並填寫</a:t>
            </a:r>
            <a:r>
              <a:rPr lang="zh-TW" altLang="en-US" sz="2000">
                <a:solidFill>
                  <a:srgbClr val="FF0000"/>
                </a:solidFill>
                <a:latin typeface="Microsoft JhengHei"/>
                <a:ea typeface="Microsoft JhengHei"/>
              </a:rPr>
              <a:t>附件智財與論文說明</a:t>
            </a: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)</a:t>
            </a:r>
            <a:endParaRPr lang="en-US"/>
          </a:p>
          <a:p>
            <a:pPr marL="0" lvl="0" indent="0">
              <a:lnSpc>
                <a:spcPct val="150000"/>
              </a:lnSpc>
              <a:spcBef>
                <a:spcPts val="400"/>
              </a:spcBef>
              <a:buNone/>
            </a:pP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 -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可形成先期產業或重塑原有產業價值鏈之分析與說明</a:t>
            </a:r>
          </a:p>
          <a:p>
            <a:pPr marL="274320" lvl="0" indent="-274320">
              <a:lnSpc>
                <a:spcPct val="150000"/>
              </a:lnSpc>
              <a:spcBef>
                <a:spcPts val="400"/>
              </a:spcBef>
              <a:buSzPts val="1900"/>
              <a:buChar char="●"/>
            </a:pPr>
            <a:r>
              <a:rPr lang="zh-TW" altLang="en-US" sz="2000" b="1">
                <a:solidFill>
                  <a:srgbClr val="455F51"/>
                </a:solidFill>
                <a:latin typeface="Microsoft JhengHei"/>
                <a:ea typeface="Microsoft JhengHei"/>
              </a:rPr>
              <a:t>本計畫運用之創業技術內容，須為政府補助計畫產出之研發成果，依科技基本法規定歸屬於執行機構所有者。</a:t>
            </a:r>
            <a:endParaRPr lang="en-US"/>
          </a:p>
          <a:p>
            <a:pPr marL="274320" lvl="0" indent="-274320">
              <a:lnSpc>
                <a:spcPct val="150000"/>
              </a:lnSpc>
              <a:spcBef>
                <a:spcPts val="400"/>
              </a:spcBef>
              <a:buSzPts val="1900"/>
              <a:buChar char="●"/>
            </a:pPr>
            <a:r>
              <a:rPr lang="zh-TW" altLang="en-US" sz="2000" b="1">
                <a:solidFill>
                  <a:srgbClr val="455F51"/>
                </a:solidFill>
                <a:latin typeface="Microsoft JhengHei"/>
                <a:ea typeface="Microsoft JhengHei"/>
              </a:rPr>
              <a:t>請說明核心技術內容及相關實驗數據，並請列出已發表之關鍵期刊論文、研討會議、榮獲知名獎座等。</a:t>
            </a:r>
            <a:endParaRPr lang="en-US"/>
          </a:p>
          <a:p>
            <a:pPr marL="274320" lvl="0" indent="-274320">
              <a:lnSpc>
                <a:spcPct val="150000"/>
              </a:lnSpc>
              <a:spcBef>
                <a:spcPts val="400"/>
              </a:spcBef>
              <a:buSzPts val="1900"/>
              <a:buChar char="●"/>
            </a:pPr>
            <a:r>
              <a:rPr lang="zh-TW" altLang="en-US" sz="2000" b="1">
                <a:solidFill>
                  <a:srgbClr val="455F51"/>
                </a:solidFill>
                <a:latin typeface="Microsoft JhengHei"/>
                <a:ea typeface="Microsoft JhengHei"/>
              </a:rPr>
              <a:t>請說明將運用於創業之技術內容智財布局規劃，包括專利、營業秘密等。</a:t>
            </a:r>
            <a:endParaRPr lang="en-US"/>
          </a:p>
          <a:p>
            <a:pPr marL="0" lvl="0" indent="0">
              <a:lnSpc>
                <a:spcPct val="150000"/>
              </a:lnSpc>
              <a:spcBef>
                <a:spcPts val="400"/>
              </a:spcBef>
              <a:buNone/>
            </a:pPr>
            <a:endParaRPr lang="en-US" sz="2000">
              <a:solidFill>
                <a:srgbClr val="455F51"/>
              </a:solidFill>
              <a:latin typeface="Microsoft JhengHei"/>
              <a:ea typeface="Microsoft JhengHei"/>
            </a:endParaRPr>
          </a:p>
        </p:txBody>
      </p:sp>
      <p:sp>
        <p:nvSpPr>
          <p:cNvPr id="4" name="Google Shape;126;p3">
            <a:extLst>
              <a:ext uri="{FF2B5EF4-FFF2-40B4-BE49-F238E27FC236}">
                <a16:creationId xmlns:a16="http://schemas.microsoft.com/office/drawing/2014/main" id="{AB9CF983-4A6C-4E7B-B3EC-9BE03229F9D8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72FAD69-D1C4-41F4-A00E-E9207ACBFB8B}" type="slidenum">
              <a:t>4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2;p4">
            <a:extLst>
              <a:ext uri="{FF2B5EF4-FFF2-40B4-BE49-F238E27FC236}">
                <a16:creationId xmlns:a16="http://schemas.microsoft.com/office/drawing/2014/main" id="{C3FB2F60-7730-4A57-B5B3-9CA6035CC3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428314"/>
            <a:ext cx="10972800" cy="1143000"/>
          </a:xfrm>
        </p:spPr>
        <p:txBody>
          <a:bodyPr/>
          <a:lstStyle/>
          <a:p>
            <a:pPr lvl="0"/>
            <a:r>
              <a:rPr lang="en-US" sz="4000" b="1">
                <a:latin typeface="PMingLiu"/>
                <a:ea typeface="PMingLiu"/>
              </a:rPr>
              <a:t>(</a:t>
            </a:r>
            <a:r>
              <a:rPr lang="zh-TW" altLang="en-US" sz="4000" b="1">
                <a:latin typeface="PMingLiu"/>
                <a:ea typeface="PMingLiu"/>
              </a:rPr>
              <a:t>一</a:t>
            </a:r>
            <a:r>
              <a:rPr lang="en-US" sz="4000" b="1">
                <a:latin typeface="PMingLiu"/>
                <a:ea typeface="PMingLiu"/>
              </a:rPr>
              <a:t>)</a:t>
            </a:r>
            <a:r>
              <a:rPr lang="zh-TW" altLang="en-US" sz="4000" b="1">
                <a:latin typeface="PMingLiu"/>
                <a:ea typeface="PMingLiu"/>
              </a:rPr>
              <a:t>核心技術原創性及技術發展里程碑</a:t>
            </a:r>
            <a:endParaRPr lang="en-US"/>
          </a:p>
        </p:txBody>
      </p:sp>
      <p:sp>
        <p:nvSpPr>
          <p:cNvPr id="3" name="Google Shape;133;p4">
            <a:extLst>
              <a:ext uri="{FF2B5EF4-FFF2-40B4-BE49-F238E27FC236}">
                <a16:creationId xmlns:a16="http://schemas.microsoft.com/office/drawing/2014/main" id="{9A6A7491-EC79-4537-8663-ECE31EA4A75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9603" y="1935483"/>
            <a:ext cx="10972800" cy="4922516"/>
          </a:xfrm>
        </p:spPr>
        <p:txBody>
          <a:bodyPr/>
          <a:lstStyle/>
          <a:p>
            <a:pPr marL="274320" lvl="0" indent="-274320">
              <a:lnSpc>
                <a:spcPct val="150000"/>
              </a:lnSpc>
              <a:spcBef>
                <a:spcPts val="0"/>
              </a:spcBef>
              <a:buSzPts val="2375"/>
              <a:buChar char="◆"/>
            </a:pPr>
            <a:r>
              <a:rPr lang="zh-TW" altLang="en-US" sz="2500" b="1">
                <a:solidFill>
                  <a:srgbClr val="455F51"/>
                </a:solidFill>
                <a:latin typeface="Microsoft JhengHei"/>
                <a:ea typeface="Microsoft JhengHei"/>
              </a:rPr>
              <a:t>本計畫「研發成果商品化規劃」之說明</a:t>
            </a:r>
          </a:p>
          <a:p>
            <a:pPr marL="0" lvl="0" indent="0">
              <a:lnSpc>
                <a:spcPct val="150000"/>
              </a:lnSpc>
              <a:spcBef>
                <a:spcPts val="400"/>
              </a:spcBef>
              <a:buNone/>
            </a:pP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 -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請提出技術發展里程碑，例如</a:t>
            </a:r>
            <a:r>
              <a:rPr lang="zh-TW" altLang="en-US" sz="2000">
                <a:solidFill>
                  <a:srgbClr val="455F51"/>
                </a:solidFill>
                <a:latin typeface="PMingLiu"/>
                <a:ea typeface="PMingLiu"/>
              </a:rPr>
              <a:t>：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核心技術可行性驗證</a:t>
            </a:r>
          </a:p>
          <a:p>
            <a:pPr marL="0" lvl="0" indent="0">
              <a:lnSpc>
                <a:spcPct val="150000"/>
              </a:lnSpc>
              <a:spcBef>
                <a:spcPts val="400"/>
              </a:spcBef>
              <a:buNone/>
            </a:pP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 -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原型機發展與相關法規認證等執行規劃</a:t>
            </a:r>
          </a:p>
          <a:p>
            <a:pPr marL="849313" lvl="1" indent="-400050">
              <a:lnSpc>
                <a:spcPct val="100000"/>
              </a:lnSpc>
              <a:spcBef>
                <a:spcPts val="320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600" b="1" kern="0">
                <a:latin typeface="Microsoft JhengHei"/>
                <a:ea typeface="Microsoft JhengHei"/>
              </a:rPr>
              <a:t>技術發展里程碑包括各階段目標與時程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技術或服務的發展進程里程碑</a:t>
            </a:r>
          </a:p>
          <a:p>
            <a:pPr marL="849313" lvl="1" indent="-400050">
              <a:lnSpc>
                <a:spcPct val="100000"/>
              </a:lnSpc>
              <a:spcBef>
                <a:spcPts val="320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600" b="1" kern="0">
                <a:latin typeface="Microsoft JhengHei"/>
                <a:ea typeface="Microsoft JhengHei"/>
              </a:rPr>
              <a:t>補助期間預計進行產品技術里程碑，包括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技術可行性驗證及風險管控規劃</a:t>
            </a:r>
            <a:r>
              <a:rPr lang="en-US" sz="1400" kern="0">
                <a:latin typeface="Microsoft JhengHei"/>
                <a:ea typeface="Microsoft JhengHei"/>
              </a:rPr>
              <a:t> 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(</a:t>
            </a:r>
            <a:r>
              <a:rPr lang="zh-TW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萌芽案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TRL4-6</a:t>
            </a:r>
            <a:r>
              <a:rPr lang="zh-TW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：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α-test</a:t>
            </a:r>
            <a:r>
              <a:rPr lang="zh-TW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、拔尖案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TRL6-8</a:t>
            </a:r>
            <a:r>
              <a:rPr lang="zh-TW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：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β-test) 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原型機發展階段規劃</a:t>
            </a:r>
            <a:r>
              <a:rPr lang="en-US" sz="1400" kern="0">
                <a:latin typeface="Microsoft JhengHei"/>
                <a:ea typeface="Microsoft JhengHei"/>
              </a:rPr>
              <a:t> (</a:t>
            </a:r>
            <a:r>
              <a:rPr lang="zh-TW" sz="1400" kern="0">
                <a:latin typeface="Microsoft JhengHei"/>
                <a:ea typeface="Microsoft JhengHei"/>
              </a:rPr>
              <a:t>醫材類請說明醫材比對品與預期用途</a:t>
            </a:r>
            <a:r>
              <a:rPr lang="en-US" sz="1400" kern="0">
                <a:latin typeface="Microsoft JhengHei"/>
                <a:ea typeface="Microsoft JhengHei"/>
              </a:rPr>
              <a:t>)</a:t>
            </a:r>
            <a:endParaRPr lang="en-US" sz="2100" kern="0">
              <a:latin typeface="MingLiu"/>
              <a:ea typeface="MingLiu"/>
            </a:endParaRP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相關法規驗證等執行規劃</a:t>
            </a:r>
            <a:r>
              <a:rPr lang="en-US" sz="1400" kern="0">
                <a:latin typeface="Microsoft JhengHei"/>
                <a:ea typeface="Microsoft JhengHei"/>
              </a:rPr>
              <a:t> (</a:t>
            </a:r>
            <a:r>
              <a:rPr lang="zh-TW" sz="1400" kern="0">
                <a:latin typeface="Microsoft JhengHei"/>
                <a:ea typeface="Microsoft JhengHei"/>
              </a:rPr>
              <a:t>醫材類含取證所需之實驗臨床規劃</a:t>
            </a:r>
            <a:r>
              <a:rPr lang="en-US" sz="1400" kern="0">
                <a:latin typeface="Microsoft JhengHei"/>
                <a:ea typeface="Microsoft JhengHei"/>
              </a:rPr>
              <a:t>)</a:t>
            </a:r>
            <a:endParaRPr lang="en-US" sz="2100" kern="0">
              <a:latin typeface="MingLiu"/>
              <a:ea typeface="MingLiu"/>
            </a:endParaRPr>
          </a:p>
          <a:p>
            <a:pPr marL="0" lvl="0" indent="0">
              <a:lnSpc>
                <a:spcPct val="150000"/>
              </a:lnSpc>
              <a:spcBef>
                <a:spcPts val="400"/>
              </a:spcBef>
              <a:buNone/>
            </a:pPr>
            <a:endParaRPr lang="en-US" sz="2000">
              <a:solidFill>
                <a:srgbClr val="455F51"/>
              </a:solidFill>
              <a:latin typeface="Microsoft JhengHei"/>
              <a:ea typeface="Microsoft JhengHei"/>
            </a:endParaRPr>
          </a:p>
          <a:p>
            <a:pPr marL="0" lvl="0" indent="0">
              <a:lnSpc>
                <a:spcPct val="150000"/>
              </a:lnSpc>
              <a:spcBef>
                <a:spcPts val="400"/>
              </a:spcBef>
              <a:buNone/>
            </a:pPr>
            <a:endParaRPr lang="en-US" sz="2000">
              <a:solidFill>
                <a:srgbClr val="455F51"/>
              </a:solidFill>
              <a:latin typeface="Microsoft JhengHei"/>
              <a:ea typeface="Microsoft JhengHei"/>
            </a:endParaRPr>
          </a:p>
        </p:txBody>
      </p:sp>
      <p:sp>
        <p:nvSpPr>
          <p:cNvPr id="4" name="Google Shape;134;p4">
            <a:extLst>
              <a:ext uri="{FF2B5EF4-FFF2-40B4-BE49-F238E27FC236}">
                <a16:creationId xmlns:a16="http://schemas.microsoft.com/office/drawing/2014/main" id="{700174C5-9A4E-4F0A-BAB8-B666FE48E656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240339E-8CBF-4A52-A2C0-C569E5F0A62B}" type="slidenum">
              <a:t>5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0;p5">
            <a:extLst>
              <a:ext uri="{FF2B5EF4-FFF2-40B4-BE49-F238E27FC236}">
                <a16:creationId xmlns:a16="http://schemas.microsoft.com/office/drawing/2014/main" id="{9F74EC36-5A21-477E-9067-A5A6F4F8DB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457346"/>
            <a:ext cx="10972800" cy="1143000"/>
          </a:xfrm>
        </p:spPr>
        <p:txBody>
          <a:bodyPr/>
          <a:lstStyle/>
          <a:p>
            <a:pPr lvl="0"/>
            <a:r>
              <a:rPr lang="en-US" sz="4000" b="1"/>
              <a:t>(</a:t>
            </a:r>
            <a:r>
              <a:rPr lang="zh-TW" altLang="en-US" sz="4000" b="1"/>
              <a:t>二</a:t>
            </a:r>
            <a:r>
              <a:rPr lang="en-US" sz="4000" b="1"/>
              <a:t>)</a:t>
            </a:r>
            <a:r>
              <a:rPr lang="zh-TW" altLang="en-US" sz="4000" b="1"/>
              <a:t>商業發展規劃</a:t>
            </a:r>
            <a:r>
              <a:rPr lang="en-US" sz="4000" b="1"/>
              <a:t> </a:t>
            </a:r>
            <a:endParaRPr lang="en-US" sz="4000"/>
          </a:p>
        </p:txBody>
      </p:sp>
      <p:sp>
        <p:nvSpPr>
          <p:cNvPr id="3" name="Google Shape;141;p5">
            <a:extLst>
              <a:ext uri="{FF2B5EF4-FFF2-40B4-BE49-F238E27FC236}">
                <a16:creationId xmlns:a16="http://schemas.microsoft.com/office/drawing/2014/main" id="{177618C7-7A99-4FCD-8ED0-4A16C4EC4D2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9603" y="1935483"/>
            <a:ext cx="11420471" cy="4389120"/>
          </a:xfrm>
        </p:spPr>
        <p:txBody>
          <a:bodyPr>
            <a:noAutofit/>
          </a:bodyPr>
          <a:lstStyle/>
          <a:p>
            <a:pPr marL="274320" lvl="0" indent="-274320">
              <a:lnSpc>
                <a:spcPct val="170000"/>
              </a:lnSpc>
              <a:spcBef>
                <a:spcPts val="0"/>
              </a:spcBef>
              <a:buSzPts val="2375"/>
              <a:buChar char="◆"/>
            </a:pPr>
            <a:r>
              <a:rPr lang="zh-TW" altLang="en-US" sz="2500" b="1">
                <a:solidFill>
                  <a:srgbClr val="455F51"/>
                </a:solidFill>
                <a:latin typeface="Microsoft JhengHei"/>
                <a:ea typeface="Microsoft JhengHei"/>
              </a:rPr>
              <a:t>本計畫「</a:t>
            </a:r>
            <a:r>
              <a:rPr lang="zh-TW" altLang="en-US" sz="2500" b="1">
                <a:solidFill>
                  <a:srgbClr val="FF0000"/>
                </a:solidFill>
                <a:latin typeface="Microsoft JhengHei"/>
                <a:ea typeface="Microsoft JhengHei"/>
              </a:rPr>
              <a:t>產品市場供應鏈上下游分析與商品化</a:t>
            </a:r>
            <a:r>
              <a:rPr lang="zh-TW" altLang="en-US" sz="2500" b="1">
                <a:solidFill>
                  <a:srgbClr val="455F51"/>
                </a:solidFill>
                <a:latin typeface="Microsoft JhengHei"/>
                <a:ea typeface="Microsoft JhengHei"/>
              </a:rPr>
              <a:t>」之說明</a:t>
            </a:r>
          </a:p>
          <a:p>
            <a:pPr marL="0" lvl="0" indent="0">
              <a:lnSpc>
                <a:spcPct val="170000"/>
              </a:lnSpc>
              <a:spcBef>
                <a:spcPts val="400"/>
              </a:spcBef>
              <a:buNone/>
            </a:pP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 -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請說明產品市場供應鏈上下游、競爭者分析及產品競爭優勢等</a:t>
            </a: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(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含產品發展、市場進入</a:t>
            </a: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/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布局規劃</a:t>
            </a: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)</a:t>
            </a:r>
            <a:endParaRPr lang="en-US"/>
          </a:p>
          <a:p>
            <a:pPr marL="0" lvl="0" indent="0">
              <a:lnSpc>
                <a:spcPct val="170000"/>
              </a:lnSpc>
              <a:spcBef>
                <a:spcPts val="400"/>
              </a:spcBef>
              <a:buNone/>
            </a:pP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 -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請說明先期使用者</a:t>
            </a: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(early adopter)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或前瞻使用者</a:t>
            </a: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(lead user)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使用意願分析與商業模式</a:t>
            </a:r>
          </a:p>
          <a:p>
            <a:pPr marL="849313" lvl="1" indent="-400050">
              <a:lnSpc>
                <a:spcPct val="100000"/>
              </a:lnSpc>
              <a:spcBef>
                <a:spcPts val="320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600" b="1" kern="0">
                <a:latin typeface="Microsoft JhengHei"/>
                <a:ea typeface="Microsoft JhengHei"/>
              </a:rPr>
              <a:t>可形成先期產業或重塑原有產業價值鏈之分析與說明，包括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市場未被滿足的需求</a:t>
            </a:r>
            <a:r>
              <a:rPr lang="en-US" sz="1400" kern="0">
                <a:latin typeface="Microsoft JhengHei"/>
                <a:ea typeface="Microsoft JhengHei"/>
              </a:rPr>
              <a:t> (Unmet needs</a:t>
            </a:r>
            <a:r>
              <a:rPr lang="en-US" sz="1400" b="1" kern="0">
                <a:solidFill>
                  <a:srgbClr val="C00000"/>
                </a:solidFill>
                <a:latin typeface="Microsoft YaHei"/>
                <a:ea typeface="Microsoft YaHei"/>
              </a:rPr>
              <a:t> </a:t>
            </a:r>
            <a:r>
              <a:rPr lang="zh-TW" sz="1400" kern="0">
                <a:latin typeface="Microsoft JhengHei"/>
                <a:ea typeface="Microsoft JhengHei"/>
              </a:rPr>
              <a:t>，生醫類為</a:t>
            </a:r>
            <a:r>
              <a:rPr lang="en-US" sz="1400" kern="0">
                <a:latin typeface="Microsoft JhengHei"/>
                <a:ea typeface="Microsoft JhengHei"/>
              </a:rPr>
              <a:t> Unmet Clinical needs</a:t>
            </a:r>
            <a:r>
              <a:rPr lang="zh-TW" sz="1400" kern="0">
                <a:latin typeface="Microsoft JhengHei"/>
                <a:ea typeface="Microsoft JhengHei"/>
              </a:rPr>
              <a:t>以及通路策略</a:t>
            </a:r>
            <a:r>
              <a:rPr lang="en-US" sz="1400" kern="0">
                <a:latin typeface="Microsoft JhengHei"/>
                <a:ea typeface="Microsoft JhengHei"/>
              </a:rPr>
              <a:t>) 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市場定位及規模預估</a:t>
            </a:r>
            <a:endParaRPr lang="en-US" sz="2100" kern="0">
              <a:latin typeface="MingLiu"/>
              <a:ea typeface="MingLiu"/>
            </a:endParaRPr>
          </a:p>
          <a:p>
            <a:pPr marL="849313" lvl="1" indent="-400050">
              <a:lnSpc>
                <a:spcPct val="100000"/>
              </a:lnSpc>
              <a:spcBef>
                <a:spcPts val="320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600" b="1" kern="0">
                <a:latin typeface="Microsoft JhengHei"/>
                <a:ea typeface="Microsoft JhengHei"/>
              </a:rPr>
              <a:t>早期商業發展策略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產品市場供應鏈上下游、競爭者分析及優勢等</a:t>
            </a:r>
            <a:r>
              <a:rPr lang="en-US" sz="1400" kern="0">
                <a:latin typeface="Microsoft JhengHei"/>
                <a:ea typeface="Microsoft JhengHei"/>
              </a:rPr>
              <a:t> (</a:t>
            </a:r>
            <a:r>
              <a:rPr lang="zh-TW" sz="1400" kern="0">
                <a:latin typeface="Microsoft JhengHei"/>
                <a:ea typeface="Microsoft JhengHei"/>
              </a:rPr>
              <a:t>含產品發展、市場進入</a:t>
            </a:r>
            <a:r>
              <a:rPr lang="en-US" sz="1400" kern="0">
                <a:latin typeface="Microsoft JhengHei"/>
                <a:ea typeface="Microsoft JhengHei"/>
              </a:rPr>
              <a:t>/</a:t>
            </a:r>
            <a:r>
              <a:rPr lang="zh-TW" sz="1400" kern="0">
                <a:latin typeface="Microsoft JhengHei"/>
                <a:ea typeface="Microsoft JhengHei"/>
              </a:rPr>
              <a:t>布局規劃</a:t>
            </a:r>
            <a:r>
              <a:rPr lang="en-US" sz="1400" kern="0">
                <a:latin typeface="Microsoft JhengHei"/>
                <a:ea typeface="Microsoft JhengHei"/>
              </a:rPr>
              <a:t>) 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供應鏈下游先期使用者</a:t>
            </a:r>
            <a:r>
              <a:rPr lang="en-US" sz="1400" kern="0">
                <a:latin typeface="Microsoft JhengHei"/>
                <a:ea typeface="Microsoft JhengHei"/>
              </a:rPr>
              <a:t>(early adopter) </a:t>
            </a:r>
            <a:r>
              <a:rPr lang="zh-TW" sz="1400" kern="0">
                <a:latin typeface="Microsoft JhengHei"/>
                <a:ea typeface="Microsoft JhengHei"/>
              </a:rPr>
              <a:t>或前瞻使用者</a:t>
            </a:r>
            <a:r>
              <a:rPr lang="en-US" sz="1400" kern="0">
                <a:latin typeface="Microsoft JhengHei"/>
                <a:ea typeface="Microsoft JhengHei"/>
              </a:rPr>
              <a:t> (lead user) </a:t>
            </a:r>
            <a:r>
              <a:rPr lang="zh-TW" sz="1400" kern="0">
                <a:latin typeface="Microsoft JhengHei"/>
                <a:ea typeface="Microsoft JhengHei"/>
              </a:rPr>
              <a:t>使用意願及其需求和規格等分析</a:t>
            </a:r>
            <a:endParaRPr lang="en-US" sz="2100" kern="0">
              <a:latin typeface="MingLiu"/>
              <a:ea typeface="MingLiu"/>
            </a:endParaRPr>
          </a:p>
          <a:p>
            <a:pPr marL="0" lvl="0" indent="0">
              <a:lnSpc>
                <a:spcPct val="170000"/>
              </a:lnSpc>
              <a:spcBef>
                <a:spcPts val="400"/>
              </a:spcBef>
              <a:buNone/>
            </a:pPr>
            <a:endParaRPr lang="en-US" sz="2000">
              <a:solidFill>
                <a:srgbClr val="455F51"/>
              </a:solidFill>
              <a:latin typeface="Microsoft JhengHei"/>
              <a:ea typeface="Microsoft JhengHei"/>
            </a:endParaRPr>
          </a:p>
          <a:p>
            <a:pPr marL="0" lvl="0" indent="0">
              <a:lnSpc>
                <a:spcPct val="170000"/>
              </a:lnSpc>
              <a:spcBef>
                <a:spcPts val="400"/>
              </a:spcBef>
              <a:buNone/>
            </a:pPr>
            <a:endParaRPr lang="en-US" sz="2000">
              <a:solidFill>
                <a:srgbClr val="455F51"/>
              </a:solidFill>
              <a:latin typeface="Microsoft JhengHei"/>
              <a:ea typeface="Microsoft JhengHei"/>
            </a:endParaRPr>
          </a:p>
          <a:p>
            <a:pPr marL="0" lvl="0" indent="0">
              <a:lnSpc>
                <a:spcPct val="170000"/>
              </a:lnSpc>
              <a:spcBef>
                <a:spcPts val="400"/>
              </a:spcBef>
              <a:buNone/>
            </a:pPr>
            <a:endParaRPr lang="en-US" sz="2000">
              <a:solidFill>
                <a:srgbClr val="455F51"/>
              </a:solidFill>
              <a:latin typeface="Microsoft JhengHei"/>
              <a:ea typeface="Microsoft JhengHei"/>
            </a:endParaRPr>
          </a:p>
          <a:p>
            <a:pPr marL="0" lvl="0" indent="0">
              <a:lnSpc>
                <a:spcPct val="170000"/>
              </a:lnSpc>
              <a:spcBef>
                <a:spcPts val="400"/>
              </a:spcBef>
              <a:buNone/>
            </a:pP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 </a:t>
            </a:r>
            <a:br>
              <a:rPr lang="en-US" sz="2000">
                <a:latin typeface="Microsoft JhengHei"/>
                <a:ea typeface="Microsoft JhengHei"/>
              </a:rPr>
            </a:br>
            <a:endParaRPr lang="en-US" sz="2000">
              <a:solidFill>
                <a:srgbClr val="455F51"/>
              </a:solidFill>
              <a:latin typeface="Microsoft JhengHei"/>
              <a:ea typeface="Microsoft JhengHei"/>
            </a:endParaRPr>
          </a:p>
        </p:txBody>
      </p:sp>
      <p:sp>
        <p:nvSpPr>
          <p:cNvPr id="4" name="Google Shape;142;p5">
            <a:extLst>
              <a:ext uri="{FF2B5EF4-FFF2-40B4-BE49-F238E27FC236}">
                <a16:creationId xmlns:a16="http://schemas.microsoft.com/office/drawing/2014/main" id="{2973A7C2-DC80-4EEA-9048-ED8232F59119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232DC7B-3CCA-455E-92C1-B6A412453867}" type="slidenum">
              <a:t>6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;p6">
            <a:extLst>
              <a:ext uri="{FF2B5EF4-FFF2-40B4-BE49-F238E27FC236}">
                <a16:creationId xmlns:a16="http://schemas.microsoft.com/office/drawing/2014/main" id="{653E1A6B-8275-4DE3-BAA8-F7DFEDC2FAF9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74320" lvl="0" indent="-274320">
              <a:lnSpc>
                <a:spcPct val="170000"/>
              </a:lnSpc>
              <a:spcBef>
                <a:spcPts val="0"/>
              </a:spcBef>
              <a:buSzPts val="2375"/>
              <a:buChar char="◆"/>
            </a:pPr>
            <a:r>
              <a:rPr lang="zh-TW" altLang="en-US" sz="2500" b="1">
                <a:solidFill>
                  <a:srgbClr val="455F51"/>
                </a:solidFill>
                <a:latin typeface="Microsoft JhengHei"/>
                <a:ea typeface="Microsoft JhengHei"/>
              </a:rPr>
              <a:t>本計畫「商業發展里程碑」之說明</a:t>
            </a:r>
          </a:p>
          <a:p>
            <a:pPr marL="0" lvl="0" indent="0">
              <a:lnSpc>
                <a:spcPct val="170000"/>
              </a:lnSpc>
              <a:spcBef>
                <a:spcPts val="400"/>
              </a:spcBef>
              <a:buNone/>
            </a:pP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 -</a:t>
            </a:r>
            <a:r>
              <a:rPr lang="zh-TW" alt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請說明商業發展里程碑及階段性各階段預期完成之目標</a:t>
            </a:r>
            <a:endParaRPr lang="en-US"/>
          </a:p>
          <a:p>
            <a:pPr marL="849313" lvl="1" indent="-400050">
              <a:lnSpc>
                <a:spcPct val="100000"/>
              </a:lnSpc>
              <a:spcBef>
                <a:spcPts val="320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600" b="1" kern="0">
                <a:latin typeface="Microsoft JhengHei"/>
                <a:ea typeface="Microsoft JhengHei"/>
              </a:rPr>
              <a:t>商業發展里程碑，包括各階段目標與時程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創新產品或服務之商業發展規劃及獲利模式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後續商化發展或出場時程條件等規劃</a:t>
            </a:r>
          </a:p>
          <a:p>
            <a:pPr marL="849313" lvl="1" indent="-400050">
              <a:lnSpc>
                <a:spcPct val="100000"/>
              </a:lnSpc>
              <a:spcBef>
                <a:spcPts val="320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600" b="1" kern="0">
                <a:latin typeface="Microsoft JhengHei"/>
                <a:ea typeface="Microsoft JhengHei"/>
              </a:rPr>
              <a:t>補助期間預計進行商化工作項，包括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技術可行性驗證及風險管控規劃</a:t>
            </a:r>
            <a:r>
              <a:rPr lang="en-US" sz="1400" kern="0">
                <a:latin typeface="Microsoft JhengHei"/>
                <a:ea typeface="Microsoft JhengHei"/>
              </a:rPr>
              <a:t> 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(</a:t>
            </a:r>
            <a:r>
              <a:rPr lang="zh-TW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萌芽案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TRL4-6</a:t>
            </a:r>
            <a:r>
              <a:rPr lang="zh-TW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：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α-test</a:t>
            </a:r>
            <a:r>
              <a:rPr lang="zh-TW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、拔尖案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TRL6-8</a:t>
            </a:r>
            <a:r>
              <a:rPr lang="zh-TW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：</a:t>
            </a:r>
            <a:r>
              <a:rPr lang="en-US" sz="1400" kern="0">
                <a:solidFill>
                  <a:srgbClr val="FF0000"/>
                </a:solidFill>
                <a:latin typeface="Microsoft JhengHei"/>
                <a:ea typeface="Microsoft JhengHei"/>
              </a:rPr>
              <a:t>β-test) 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原型機發展階段規劃</a:t>
            </a:r>
            <a:r>
              <a:rPr lang="en-US" sz="1400" kern="0">
                <a:latin typeface="Microsoft JhengHei"/>
                <a:ea typeface="Microsoft JhengHei"/>
              </a:rPr>
              <a:t> (</a:t>
            </a:r>
            <a:r>
              <a:rPr lang="zh-TW" sz="1400" kern="0">
                <a:latin typeface="Microsoft JhengHei"/>
                <a:ea typeface="Microsoft JhengHei"/>
              </a:rPr>
              <a:t>醫材類請說明醫材比對品與預期用途</a:t>
            </a:r>
            <a:r>
              <a:rPr lang="en-US" sz="1400" kern="0">
                <a:latin typeface="Microsoft JhengHei"/>
                <a:ea typeface="Microsoft JhengHei"/>
              </a:rPr>
              <a:t>)</a:t>
            </a:r>
            <a:endParaRPr lang="en-US" sz="2100" kern="0">
              <a:latin typeface="MingLiu"/>
              <a:ea typeface="MingLiu"/>
            </a:endParaRP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相關法規驗證等執行規劃</a:t>
            </a:r>
            <a:r>
              <a:rPr lang="en-US" sz="1400" kern="0">
                <a:latin typeface="Microsoft JhengHei"/>
                <a:ea typeface="Microsoft JhengHei"/>
              </a:rPr>
              <a:t> (</a:t>
            </a:r>
            <a:r>
              <a:rPr lang="zh-TW" sz="1400" kern="0">
                <a:latin typeface="Microsoft JhengHei"/>
                <a:ea typeface="Microsoft JhengHei"/>
              </a:rPr>
              <a:t>醫材類含取證所需之實驗臨床規劃</a:t>
            </a:r>
            <a:r>
              <a:rPr lang="en-US" sz="1400" kern="0">
                <a:latin typeface="Microsoft JhengHei"/>
                <a:ea typeface="Microsoft JhengHei"/>
              </a:rPr>
              <a:t>)</a:t>
            </a:r>
            <a:endParaRPr lang="en-US" sz="2100" kern="0">
              <a:latin typeface="MingLiu"/>
              <a:ea typeface="MingLiu"/>
            </a:endParaRPr>
          </a:p>
          <a:p>
            <a:pPr marL="0" lvl="0" indent="0">
              <a:lnSpc>
                <a:spcPct val="170000"/>
              </a:lnSpc>
              <a:spcBef>
                <a:spcPts val="400"/>
              </a:spcBef>
              <a:buNone/>
            </a:pPr>
            <a:endParaRPr lang="en-US" sz="2000">
              <a:solidFill>
                <a:srgbClr val="455F51"/>
              </a:solidFill>
              <a:latin typeface="Microsoft JhengHei"/>
              <a:ea typeface="Microsoft JhengHei"/>
            </a:endParaRPr>
          </a:p>
          <a:p>
            <a:pPr marL="0" lvl="0" indent="0">
              <a:lnSpc>
                <a:spcPct val="170000"/>
              </a:lnSpc>
              <a:spcBef>
                <a:spcPts val="400"/>
              </a:spcBef>
              <a:buNone/>
            </a:pPr>
            <a:r>
              <a:rPr lang="en-US" sz="2000">
                <a:solidFill>
                  <a:srgbClr val="455F51"/>
                </a:solidFill>
                <a:latin typeface="Microsoft JhengHei"/>
                <a:ea typeface="Microsoft JhengHei"/>
              </a:rPr>
              <a:t> </a:t>
            </a:r>
          </a:p>
        </p:txBody>
      </p:sp>
      <p:sp>
        <p:nvSpPr>
          <p:cNvPr id="3" name="Google Shape;149;p6">
            <a:extLst>
              <a:ext uri="{FF2B5EF4-FFF2-40B4-BE49-F238E27FC236}">
                <a16:creationId xmlns:a16="http://schemas.microsoft.com/office/drawing/2014/main" id="{8487A735-E2DF-431F-97F6-5D8A97BD79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457346"/>
            <a:ext cx="10972800" cy="1143000"/>
          </a:xfrm>
        </p:spPr>
        <p:txBody>
          <a:bodyPr/>
          <a:lstStyle/>
          <a:p>
            <a:pPr lvl="0"/>
            <a:r>
              <a:rPr lang="en-US" sz="4000" b="1"/>
              <a:t>(</a:t>
            </a:r>
            <a:r>
              <a:rPr lang="zh-TW" altLang="en-US" sz="4000" b="1"/>
              <a:t>二</a:t>
            </a:r>
            <a:r>
              <a:rPr lang="en-US" sz="4000" b="1"/>
              <a:t>)</a:t>
            </a:r>
            <a:r>
              <a:rPr lang="zh-TW" altLang="en-US" sz="4000" b="1"/>
              <a:t>商業發展規劃</a:t>
            </a:r>
            <a:r>
              <a:rPr lang="en-US" sz="4000" b="1"/>
              <a:t> </a:t>
            </a:r>
            <a:endParaRPr lang="en-US" sz="4000"/>
          </a:p>
        </p:txBody>
      </p:sp>
      <p:sp>
        <p:nvSpPr>
          <p:cNvPr id="4" name="Google Shape;150;p6">
            <a:extLst>
              <a:ext uri="{FF2B5EF4-FFF2-40B4-BE49-F238E27FC236}">
                <a16:creationId xmlns:a16="http://schemas.microsoft.com/office/drawing/2014/main" id="{49D93100-C0FC-40C5-8595-8913AC82571C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8DB012B-F6A0-443C-83B3-509315B2F7FE}" type="slidenum">
              <a:t>7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5;p7">
            <a:extLst>
              <a:ext uri="{FF2B5EF4-FFF2-40B4-BE49-F238E27FC236}">
                <a16:creationId xmlns:a16="http://schemas.microsoft.com/office/drawing/2014/main" id="{84836F23-798E-4E7E-9B82-8D2EA3C640F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4000" b="1"/>
              <a:t>(</a:t>
            </a:r>
            <a:r>
              <a:rPr lang="zh-TW" altLang="en-US" sz="4000" b="1"/>
              <a:t>三</a:t>
            </a:r>
            <a:r>
              <a:rPr lang="en-US" sz="4000" b="1"/>
              <a:t>)</a:t>
            </a:r>
            <a:r>
              <a:rPr lang="zh-TW" altLang="en-US" sz="4000" b="1"/>
              <a:t>創業團隊組成</a:t>
            </a:r>
            <a:endParaRPr lang="en-US"/>
          </a:p>
        </p:txBody>
      </p:sp>
      <p:sp>
        <p:nvSpPr>
          <p:cNvPr id="3" name="Google Shape;156;p7">
            <a:extLst>
              <a:ext uri="{FF2B5EF4-FFF2-40B4-BE49-F238E27FC236}">
                <a16:creationId xmlns:a16="http://schemas.microsoft.com/office/drawing/2014/main" id="{0CFEE6C4-9680-446D-A614-7C076CA606A1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274320" lvl="0" indent="-274320">
              <a:lnSpc>
                <a:spcPct val="150000"/>
              </a:lnSpc>
              <a:spcBef>
                <a:spcPts val="0"/>
              </a:spcBef>
              <a:buSzPts val="2375"/>
              <a:buChar char="◆"/>
            </a:pPr>
            <a:r>
              <a:rPr lang="zh-TW" altLang="en-US" sz="2500" b="1">
                <a:solidFill>
                  <a:srgbClr val="455F51"/>
                </a:solidFill>
                <a:latin typeface="Microsoft JhengHei"/>
                <a:ea typeface="Microsoft JhengHei"/>
              </a:rPr>
              <a:t>請說明預計新創團隊之成員與職掌（務必包括計畫主持人、技術開發人員、具業界經驗商業發展人員）</a:t>
            </a:r>
          </a:p>
          <a:p>
            <a:pPr marL="906463" lvl="1" indent="-457200">
              <a:lnSpc>
                <a:spcPct val="100000"/>
              </a:lnSpc>
              <a:spcBef>
                <a:spcPts val="320"/>
              </a:spcBef>
              <a:buClr>
                <a:srgbClr val="2A4F1C"/>
              </a:buClr>
              <a:buSzPts val="1360"/>
              <a:buFont typeface="Century Gothic"/>
              <a:buAutoNum type="arabicPeriod"/>
            </a:pPr>
            <a:r>
              <a:rPr lang="zh-TW" sz="1600" b="1" kern="0">
                <a:latin typeface="Microsoft JhengHei"/>
                <a:ea typeface="Microsoft JhengHei"/>
              </a:rPr>
              <a:t>團隊創業準備度與成員組成完整性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en-US" sz="1400" kern="0">
                <a:latin typeface="Microsoft JhengHei"/>
                <a:ea typeface="Microsoft JhengHei"/>
              </a:rPr>
              <a:t>PI</a:t>
            </a:r>
            <a:r>
              <a:rPr lang="zh-TW" sz="1400" kern="0">
                <a:latin typeface="Microsoft JhengHei"/>
                <a:ea typeface="Microsoft JhengHei"/>
              </a:rPr>
              <a:t>創業決心及校內外團隊組成之規劃</a:t>
            </a:r>
          </a:p>
          <a:p>
            <a:pPr marL="914400" lvl="2" indent="-246888">
              <a:lnSpc>
                <a:spcPct val="100000"/>
              </a:lnSpc>
              <a:spcBef>
                <a:spcPts val="280"/>
              </a:spcBef>
              <a:buClr>
                <a:srgbClr val="455C19"/>
              </a:buClr>
              <a:buSzPts val="980"/>
              <a:buFont typeface="Noto Sans Symbols"/>
              <a:buChar char="⚫"/>
            </a:pPr>
            <a:r>
              <a:rPr lang="zh-TW" sz="1400" kern="0">
                <a:latin typeface="Microsoft JhengHei"/>
                <a:ea typeface="Microsoft JhengHei"/>
              </a:rPr>
              <a:t>萌芽案：團隊組成及</a:t>
            </a:r>
            <a:r>
              <a:rPr lang="en-US" sz="1400" kern="0">
                <a:latin typeface="Microsoft JhengHei"/>
                <a:ea typeface="Microsoft JhengHei"/>
              </a:rPr>
              <a:t>BD</a:t>
            </a:r>
            <a:r>
              <a:rPr lang="zh-TW" sz="1400" kern="0">
                <a:latin typeface="Microsoft JhengHei"/>
                <a:ea typeface="Microsoft JhengHei"/>
              </a:rPr>
              <a:t>人選</a:t>
            </a:r>
            <a:endParaRPr lang="en-US" sz="2100" kern="0">
              <a:latin typeface="MingLiu"/>
              <a:ea typeface="MingLiu"/>
            </a:endParaRPr>
          </a:p>
          <a:p>
            <a:pPr marL="0" lvl="0" indent="0">
              <a:lnSpc>
                <a:spcPct val="150000"/>
              </a:lnSpc>
              <a:spcBef>
                <a:spcPts val="500"/>
              </a:spcBef>
              <a:buNone/>
            </a:pPr>
            <a:endParaRPr lang="en-US" sz="2500" b="1">
              <a:solidFill>
                <a:srgbClr val="455F51"/>
              </a:solidFill>
              <a:latin typeface="Microsoft JhengHei"/>
              <a:ea typeface="Microsoft JhengHei"/>
            </a:endParaRPr>
          </a:p>
        </p:txBody>
      </p:sp>
      <p:sp>
        <p:nvSpPr>
          <p:cNvPr id="4" name="Google Shape;157;p7">
            <a:extLst>
              <a:ext uri="{FF2B5EF4-FFF2-40B4-BE49-F238E27FC236}">
                <a16:creationId xmlns:a16="http://schemas.microsoft.com/office/drawing/2014/main" id="{FD02E30D-9425-4AAB-8B83-F1F5F9F1D847}"/>
              </a:ext>
            </a:extLst>
          </p:cNvPr>
          <p:cNvSpPr txBox="1"/>
          <p:nvPr/>
        </p:nvSpPr>
        <p:spPr>
          <a:xfrm>
            <a:off x="10566404" y="6356351"/>
            <a:ext cx="101599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17B3DA0-CB2D-43C0-9982-D9DC51D7BF7B}" type="slidenum">
              <a:t>8</a:t>
            </a:fld>
            <a:endParaRPr lang="en-US" sz="1100" b="0" i="0" u="none" strike="noStrike" kern="0" cap="none" spc="0" baseline="0">
              <a:solidFill>
                <a:srgbClr val="000000"/>
              </a:solidFill>
              <a:uFillTx/>
              <a:latin typeface="MingLiu"/>
              <a:ea typeface="MingLiu"/>
              <a:cs typeface="MingLiu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3;p8">
            <a:extLst>
              <a:ext uri="{FF2B5EF4-FFF2-40B4-BE49-F238E27FC236}">
                <a16:creationId xmlns:a16="http://schemas.microsoft.com/office/drawing/2014/main" id="{E2A236FA-3AFB-4EC8-8E64-6C25405A9F2B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endParaRPr lang="en-US"/>
          </a:p>
          <a:p>
            <a:pPr marL="0" lvl="0" indent="0">
              <a:spcBef>
                <a:spcPts val="520"/>
              </a:spcBef>
              <a:buNone/>
            </a:pPr>
            <a:endParaRPr lang="en-US"/>
          </a:p>
        </p:txBody>
      </p:sp>
      <p:graphicFrame>
        <p:nvGraphicFramePr>
          <p:cNvPr id="3" name="Google Shape;164;p8">
            <a:extLst>
              <a:ext uri="{FF2B5EF4-FFF2-40B4-BE49-F238E27FC236}">
                <a16:creationId xmlns:a16="http://schemas.microsoft.com/office/drawing/2014/main" id="{9A732CFB-9075-4105-80BB-40232143BE04}"/>
              </a:ext>
            </a:extLst>
          </p:cNvPr>
          <p:cNvGraphicFramePr>
            <a:graphicFrameLocks noGrp="1"/>
          </p:cNvGraphicFramePr>
          <p:nvPr/>
        </p:nvGraphicFramePr>
        <p:xfrm>
          <a:off x="609603" y="1098057"/>
          <a:ext cx="10972797" cy="3801223"/>
        </p:xfrm>
        <a:graphic>
          <a:graphicData uri="http://schemas.openxmlformats.org/drawingml/2006/table">
            <a:tbl>
              <a:tblPr>
                <a:effectLst/>
                <a:tableStyleId>{AAE38DA6-B5A5-43FA-BE72-B906ADF7F1B4}</a:tableStyleId>
              </a:tblPr>
              <a:tblGrid>
                <a:gridCol w="2107472">
                  <a:extLst>
                    <a:ext uri="{9D8B030D-6E8A-4147-A177-3AD203B41FA5}">
                      <a16:colId xmlns:a16="http://schemas.microsoft.com/office/drawing/2014/main" val="1375331187"/>
                    </a:ext>
                  </a:extLst>
                </a:gridCol>
                <a:gridCol w="3100245">
                  <a:extLst>
                    <a:ext uri="{9D8B030D-6E8A-4147-A177-3AD203B41FA5}">
                      <a16:colId xmlns:a16="http://schemas.microsoft.com/office/drawing/2014/main" val="796632113"/>
                    </a:ext>
                  </a:extLst>
                </a:gridCol>
                <a:gridCol w="2978328">
                  <a:extLst>
                    <a:ext uri="{9D8B030D-6E8A-4147-A177-3AD203B41FA5}">
                      <a16:colId xmlns:a16="http://schemas.microsoft.com/office/drawing/2014/main" val="3824539066"/>
                    </a:ext>
                  </a:extLst>
                </a:gridCol>
                <a:gridCol w="2786752">
                  <a:extLst>
                    <a:ext uri="{9D8B030D-6E8A-4147-A177-3AD203B41FA5}">
                      <a16:colId xmlns:a16="http://schemas.microsoft.com/office/drawing/2014/main" val="2648376704"/>
                    </a:ext>
                  </a:extLst>
                </a:gridCol>
              </a:tblGrid>
              <a:tr h="1354948">
                <a:tc>
                  <a:txBody>
                    <a:bodyPr/>
                    <a:lstStyle/>
                    <a:p>
                      <a:pPr marL="6858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u="none" strike="noStrike" cap="none">
                          <a:solidFill>
                            <a:srgbClr val="FFFFFF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關鍵技術項目</a:t>
                      </a: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9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i="0" u="none" strike="noStrike" cap="none">
                          <a:solidFill>
                            <a:srgbClr val="FFFFFF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團隊現行技術進度</a:t>
                      </a:r>
                    </a:p>
                  </a:txBody>
                  <a:tcPr marL="47621" marR="47621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9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i="0" u="none" strike="noStrike" cap="none">
                          <a:solidFill>
                            <a:srgbClr val="FFFFFF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本計劃預計完成之</a:t>
                      </a:r>
                    </a:p>
                    <a:p>
                      <a:pPr marL="67949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i="0" u="none" strike="noStrike" cap="none">
                          <a:solidFill>
                            <a:srgbClr val="FFFFFF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技術目標及指標</a:t>
                      </a: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9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i="0" u="none" strike="noStrike" cap="none">
                          <a:solidFill>
                            <a:srgbClr val="FFFFFF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重要性說明與預估經費</a:t>
                      </a:r>
                    </a:p>
                  </a:txBody>
                  <a:tcPr marL="0" marR="0" marT="0" marB="0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359749"/>
                  </a:ext>
                </a:extLst>
              </a:tr>
              <a:tr h="815425"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u="none" strike="noStrike" cap="none">
                          <a:solidFill>
                            <a:srgbClr val="000000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 </a:t>
                      </a: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u="none" strike="noStrike" cap="none">
                          <a:solidFill>
                            <a:srgbClr val="000000"/>
                          </a:solidFill>
                          <a:latin typeface="Microsoft JhengHei"/>
                          <a:ea typeface="Microsoft JhengHei"/>
                          <a:cs typeface="Microsoft JhengHei"/>
                        </a:rPr>
                        <a:t> </a:t>
                      </a: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882172"/>
                  </a:ext>
                </a:extLst>
              </a:tr>
              <a:tr h="815425"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051100"/>
                  </a:ext>
                </a:extLst>
              </a:tr>
              <a:tr h="815425"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u="none" strike="noStrike" cap="none">
                        <a:solidFill>
                          <a:srgbClr val="000000"/>
                        </a:solidFill>
                        <a:latin typeface="Microsoft JhengHei"/>
                        <a:ea typeface="Microsoft JhengHei"/>
                        <a:cs typeface="Microsoft JhengHei"/>
                      </a:endParaRPr>
                    </a:p>
                  </a:txBody>
                  <a:tcPr marL="0" marR="0" marT="0" marB="0" anchor="ctr">
                    <a:lnL w="1270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270893"/>
                  </a:ext>
                </a:extLst>
              </a:tr>
            </a:tbl>
          </a:graphicData>
        </a:graphic>
      </p:graphicFrame>
      <p:sp>
        <p:nvSpPr>
          <p:cNvPr id="4" name="Google Shape;165;p8">
            <a:extLst>
              <a:ext uri="{FF2B5EF4-FFF2-40B4-BE49-F238E27FC236}">
                <a16:creationId xmlns:a16="http://schemas.microsoft.com/office/drawing/2014/main" id="{36A060EC-9CE9-4498-83C8-C54803C385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27803"/>
            <a:ext cx="10972800" cy="534841"/>
          </a:xfrm>
        </p:spPr>
        <p:txBody>
          <a:bodyPr anchor="ctr">
            <a:noAutofit/>
          </a:bodyPr>
          <a:lstStyle/>
          <a:p>
            <a:pPr marL="68580" lvl="0">
              <a:lnSpc>
                <a:spcPct val="150000"/>
              </a:lnSpc>
            </a:pPr>
            <a:r>
              <a:rPr lang="zh-TW" altLang="en-US" sz="3600" b="1"/>
              <a:t>產品化關鍵技術研發進度</a:t>
            </a:r>
            <a:r>
              <a:rPr lang="en-US" sz="3600" b="1"/>
              <a:t> </a:t>
            </a:r>
            <a:r>
              <a:rPr lang="en-US" sz="2800" b="1">
                <a:solidFill>
                  <a:srgbClr val="FF0000"/>
                </a:solidFill>
              </a:rPr>
              <a:t>(</a:t>
            </a:r>
            <a:r>
              <a:rPr lang="zh-TW" altLang="en-US" sz="2800" b="1">
                <a:solidFill>
                  <a:srgbClr val="FF0000"/>
                </a:solidFill>
              </a:rPr>
              <a:t>需對應查核點項目</a:t>
            </a:r>
            <a:r>
              <a:rPr lang="en-US" sz="2800" b="1">
                <a:solidFill>
                  <a:srgbClr val="FF0000"/>
                </a:solidFill>
              </a:rPr>
              <a:t>)</a:t>
            </a:r>
            <a:endParaRPr lang="en-US" sz="3200" b="1">
              <a:solidFill>
                <a:srgbClr val="000000"/>
              </a:solidFill>
            </a:endParaRPr>
          </a:p>
        </p:txBody>
      </p:sp>
      <p:sp>
        <p:nvSpPr>
          <p:cNvPr id="5" name="Google Shape;166;p8">
            <a:extLst>
              <a:ext uri="{FF2B5EF4-FFF2-40B4-BE49-F238E27FC236}">
                <a16:creationId xmlns:a16="http://schemas.microsoft.com/office/drawing/2014/main" id="{FC587638-5ACA-4337-8538-1E6F9B2A7605}"/>
              </a:ext>
            </a:extLst>
          </p:cNvPr>
          <p:cNvSpPr txBox="1"/>
          <p:nvPr/>
        </p:nvSpPr>
        <p:spPr>
          <a:xfrm>
            <a:off x="847996" y="5259976"/>
            <a:ext cx="10804074" cy="1477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45701" rIns="91421" bIns="45701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註：本頁應說明團隊現行所掌握之關鍵技術進度，以及為利研發成果商業化，本計劃預計完成之具體、可驗證之技術目標及指標，如功能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/spec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精進、產率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/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良率提升、完成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xxx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測試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/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試驗、完成系統雛形、完成</a:t>
            </a:r>
            <a:r>
              <a:rPr lang="en-US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xxx</a:t>
            </a: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試量產等。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所列技術目標及指標應對應技術查核點。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0" cap="none" spc="0" baseline="0">
                <a:solidFill>
                  <a:srgbClr val="FF0000"/>
                </a:solidFill>
                <a:uFillTx/>
                <a:latin typeface="Microsoft JhengHei"/>
                <a:ea typeface="Microsoft JhengHei"/>
                <a:cs typeface="Microsoft JhengHei"/>
              </a:rPr>
              <a:t>延續案應對照補充說明與前期之關鍵技術差異，以及這些差異對商業化之必要性。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腦力激盪簡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2930</Words>
  <Application>Microsoft Office PowerPoint</Application>
  <PresentationFormat>寬螢幕</PresentationFormat>
  <Paragraphs>319</Paragraphs>
  <Slides>18</Slides>
  <Notes>17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30" baseType="lpstr">
      <vt:lpstr>Microsoft YaHei</vt:lpstr>
      <vt:lpstr>Noto Sans Symbols</vt:lpstr>
      <vt:lpstr>細明體</vt:lpstr>
      <vt:lpstr>微軟正黑體</vt:lpstr>
      <vt:lpstr>微軟正黑體</vt:lpstr>
      <vt:lpstr>新細明體</vt:lpstr>
      <vt:lpstr>Arial</vt:lpstr>
      <vt:lpstr>Calibri</vt:lpstr>
      <vt:lpstr>Century Gothic</vt:lpstr>
      <vt:lpstr>Palatino Linotype</vt:lpstr>
      <vt:lpstr>Times New Roman</vt:lpstr>
      <vt:lpstr>腦力激盪簡報</vt:lpstr>
      <vt:lpstr>114年第2梯次科研創業計畫個案構想書(萌芽案)</vt:lpstr>
      <vt:lpstr>一、構想項目說明(以下為參考項目，團隊可自行編列順序)</vt:lpstr>
      <vt:lpstr>PowerPoint 簡報</vt:lpstr>
      <vt:lpstr>(一)核心技術原創性及技術發展里程碑</vt:lpstr>
      <vt:lpstr>(一)核心技術原創性及技術發展里程碑</vt:lpstr>
      <vt:lpstr>(二)商業發展規劃 </vt:lpstr>
      <vt:lpstr>(二)商業發展規劃 </vt:lpstr>
      <vt:lpstr>(三)創業團隊組成</vt:lpstr>
      <vt:lpstr>產品化關鍵技術研發進度 (需對應查核點項目)</vt:lpstr>
      <vt:lpstr>科研成果之商品化進度 (需對應查核點項目)</vt:lpstr>
      <vt:lpstr>(四)自提查核點(萌芽) (預估申請經費總和需為個案經費表之總和)</vt:lpstr>
      <vt:lpstr>(四)自提查核點(萌芽) (預估申請經費總和需為個案經費表之總和)</vt:lpstr>
      <vt:lpstr>(五)個案經費表(經費請詳述工作項目及預估經費，萌芽案總額以800萬為原則) </vt:lpstr>
      <vt:lpstr>二、本計畫「智財清單」</vt:lpstr>
      <vt:lpstr>二、本計畫「智財清單」</vt:lpstr>
      <vt:lpstr>附件一、計畫主持人過往研究成果</vt:lpstr>
      <vt:lpstr>附件一、計畫主持人過往研究成果(續)</vt:lpstr>
      <vt:lpstr>附件二、本計畫「智財調查」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114年第2梯次科研創業計畫個案構想書(萌芽案)</dc:title>
  <dc:creator>葉愷芸</dc:creator>
  <cp:lastModifiedBy>啟大 謝</cp:lastModifiedBy>
  <cp:revision>3</cp:revision>
  <dcterms:created xsi:type="dcterms:W3CDTF">2018-06-20T05:53:52Z</dcterms:created>
  <dcterms:modified xsi:type="dcterms:W3CDTF">2026-01-05T08:47:24Z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