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2" r:id="rId2"/>
  </p:sldMasterIdLst>
  <p:notesMasterIdLst>
    <p:notesMasterId r:id="rId27"/>
  </p:notesMasterIdLst>
  <p:handoutMasterIdLst>
    <p:handoutMasterId r:id="rId28"/>
  </p:handoutMasterIdLst>
  <p:sldIdLst>
    <p:sldId id="485" r:id="rId3"/>
    <p:sldId id="487" r:id="rId4"/>
    <p:sldId id="488" r:id="rId5"/>
    <p:sldId id="262" r:id="rId6"/>
    <p:sldId id="279" r:id="rId7"/>
    <p:sldId id="257" r:id="rId8"/>
    <p:sldId id="269" r:id="rId9"/>
    <p:sldId id="271" r:id="rId10"/>
    <p:sldId id="489" r:id="rId11"/>
    <p:sldId id="270" r:id="rId12"/>
    <p:sldId id="281" r:id="rId13"/>
    <p:sldId id="282" r:id="rId14"/>
    <p:sldId id="284" r:id="rId15"/>
    <p:sldId id="283" r:id="rId16"/>
    <p:sldId id="277" r:id="rId17"/>
    <p:sldId id="285" r:id="rId18"/>
    <p:sldId id="478" r:id="rId19"/>
    <p:sldId id="276" r:id="rId20"/>
    <p:sldId id="481" r:id="rId21"/>
    <p:sldId id="278" r:id="rId22"/>
    <p:sldId id="482" r:id="rId23"/>
    <p:sldId id="479" r:id="rId24"/>
    <p:sldId id="483" r:id="rId25"/>
    <p:sldId id="261" r:id="rId26"/>
  </p:sldIdLst>
  <p:sldSz cx="9144000" cy="6858000" type="screen4x3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2" autoAdjust="0"/>
  </p:normalViewPr>
  <p:slideViewPr>
    <p:cSldViewPr>
      <p:cViewPr varScale="1">
        <p:scale>
          <a:sx n="70" d="100"/>
          <a:sy n="70" d="100"/>
        </p:scale>
        <p:origin x="14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862" y="0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26EDF-E21D-44A4-ABAD-B43710F8BAB1}" type="datetimeFigureOut">
              <a:rPr lang="zh-TW" altLang="en-US" smtClean="0"/>
              <a:pPr/>
              <a:t>2024/4/19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862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B047B-4AE7-4398-B92B-324274E33C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0111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E30601C-112C-402A-A332-6644F08F1164}" type="datetimeFigureOut">
              <a:rPr lang="zh-TW" altLang="en-US" smtClean="0"/>
              <a:pPr/>
              <a:t>2024/4/19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8D7D0D-7588-4180-A9FA-13354D9FA7E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2456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/>
          </a:p>
        </p:txBody>
      </p:sp>
      <p:sp>
        <p:nvSpPr>
          <p:cNvPr id="61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A392C6C-07D6-4E7F-A46F-1E833FB93CDF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8D7D0D-7588-4180-A9FA-13354D9FA7E5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9965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752E7-2642-401A-9DDF-9D8BB3DD7A24}" type="datetimeFigureOut">
              <a:rPr lang="zh-TW" altLang="en-US"/>
              <a:pPr>
                <a:defRPr/>
              </a:pPr>
              <a:t>2024/4/19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13E14-601E-46B1-8A93-1A16918973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CCE41-C987-45AC-9DDF-434244EE148C}" type="datetimeFigureOut">
              <a:rPr lang="zh-TW" altLang="en-US"/>
              <a:pPr>
                <a:defRPr/>
              </a:pPr>
              <a:t>2024/4/19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1B63B-174C-4A9A-BF17-D5FEB1BA97F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AC97C-D05D-45E4-BCE5-133624DB1673}" type="datetimeFigureOut">
              <a:rPr lang="zh-TW" altLang="en-US"/>
              <a:pPr>
                <a:defRPr/>
              </a:pPr>
              <a:t>2024/4/19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D8E1D-4662-4BCF-B824-AD769578823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4BE75-2FF7-4FF5-AAD2-C475D0926F94}" type="datetimeFigureOut">
              <a:rPr lang="zh-TW" altLang="en-US"/>
              <a:pPr>
                <a:defRPr/>
              </a:pPr>
              <a:t>2024/4/19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9576C-8AD3-4BED-B1DA-1AB5F5D512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0E619158-9D5D-4892-A47C-82D49B8092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6632"/>
            <a:ext cx="9144000" cy="6741367"/>
          </a:xfrm>
          <a:prstGeom prst="rect">
            <a:avLst/>
          </a:prstGeom>
        </p:spPr>
      </p:pic>
      <p:sp>
        <p:nvSpPr>
          <p:cNvPr id="30741" name="Rectangle 21"/>
          <p:cNvSpPr>
            <a:spLocks noGrp="1" noChangeArrowheads="1"/>
          </p:cNvSpPr>
          <p:nvPr userDrawn="1">
            <p:ph type="ctrTitle" hasCustomPrompt="1"/>
          </p:nvPr>
        </p:nvSpPr>
        <p:spPr>
          <a:xfrm>
            <a:off x="546140" y="2360647"/>
            <a:ext cx="6770872" cy="1219201"/>
          </a:xfrm>
        </p:spPr>
        <p:txBody>
          <a:bodyPr anchor="t" anchorCtr="0"/>
          <a:lstStyle>
            <a:lvl1pPr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 userDrawn="1">
            <p:ph type="subTitle" idx="1" hasCustomPrompt="1"/>
          </p:nvPr>
        </p:nvSpPr>
        <p:spPr>
          <a:xfrm>
            <a:off x="546141" y="3850927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文字版面配置區 8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46140" y="4693509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</p:spTree>
    <p:extLst>
      <p:ext uri="{BB962C8B-B14F-4D97-AF65-F5344CB8AC3E}">
        <p14:creationId xmlns:p14="http://schemas.microsoft.com/office/powerpoint/2010/main" val="1512573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45FF248E-2EDC-EDE2-9145-D38F66D8E8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1" name="Rectangle 21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63773" y="1407746"/>
            <a:ext cx="6770872" cy="1219201"/>
          </a:xfrm>
        </p:spPr>
        <p:txBody>
          <a:bodyPr anchor="t" anchorCtr="0"/>
          <a:lstStyle>
            <a:lvl1pPr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zh-TW" altLang="en-US" dirty="0"/>
              <a:t>簡報標題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863774" y="2898026"/>
            <a:ext cx="6770872" cy="755904"/>
          </a:xfrm>
        </p:spPr>
        <p:txBody>
          <a:bodyPr anchor="b" anchorCtr="0"/>
          <a:lstStyle>
            <a:lvl1pPr marL="0" indent="0" eaLnBrk="1" hangingPunct="1">
              <a:lnSpc>
                <a:spcPct val="80000"/>
              </a:lnSpc>
              <a:spcBef>
                <a:spcPct val="0"/>
              </a:spcBef>
              <a:buFontTx/>
              <a:buNone/>
              <a:defRPr sz="20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TW" altLang="en-US" sz="2000" dirty="0"/>
              <a:t>簡報單位 簡報人名稱</a:t>
            </a:r>
            <a:r>
              <a:rPr lang="en-US" altLang="zh-TW" sz="2000" dirty="0"/>
              <a:t> </a:t>
            </a:r>
            <a:r>
              <a:rPr lang="zh-TW" altLang="en-US" sz="2000" dirty="0"/>
              <a:t>職稱</a:t>
            </a:r>
            <a:endParaRPr lang="en-US" altLang="zh-TW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2" hasCustomPrompt="1"/>
          </p:nvPr>
        </p:nvSpPr>
        <p:spPr>
          <a:xfrm>
            <a:off x="863773" y="3740608"/>
            <a:ext cx="2788603" cy="432303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zh-TW" altLang="en-US" dirty="0"/>
              <a:t>簡報日期</a:t>
            </a:r>
          </a:p>
        </p:txBody>
      </p:sp>
    </p:spTree>
    <p:extLst>
      <p:ext uri="{BB962C8B-B14F-4D97-AF65-F5344CB8AC3E}">
        <p14:creationId xmlns:p14="http://schemas.microsoft.com/office/powerpoint/2010/main" val="2185167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5C9D964C-085B-4FD1-B717-C3F4AB7F669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4885" t="83039" b="4445"/>
          <a:stretch/>
        </p:blipFill>
        <p:spPr>
          <a:xfrm>
            <a:off x="7933108" y="5864761"/>
            <a:ext cx="1188261" cy="714261"/>
          </a:xfrm>
          <a:prstGeom prst="rect">
            <a:avLst/>
          </a:prstGeom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9298" y="1179619"/>
            <a:ext cx="8568952" cy="5256583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A179AA9-4878-2EC9-02C1-7914E2949688}"/>
              </a:ext>
            </a:extLst>
          </p:cNvPr>
          <p:cNvSpPr/>
          <p:nvPr userDrawn="1"/>
        </p:nvSpPr>
        <p:spPr bwMode="auto">
          <a:xfrm>
            <a:off x="0" y="0"/>
            <a:ext cx="1907704" cy="100520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636911" y="238126"/>
            <a:ext cx="7221339" cy="714261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pic>
        <p:nvPicPr>
          <p:cNvPr id="9" name="影像" descr="影像">
            <a:extLst>
              <a:ext uri="{FF2B5EF4-FFF2-40B4-BE49-F238E27FC236}">
                <a16:creationId xmlns:a16="http://schemas.microsoft.com/office/drawing/2014/main" id="{C5D5A15E-11E8-8DC6-7930-6F76EBF40B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60935" y="456985"/>
            <a:ext cx="1368472" cy="34372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254705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39863"/>
            <a:ext cx="6126480" cy="4757737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圖片版面配置區 2"/>
          <p:cNvSpPr>
            <a:spLocks noGrp="1"/>
          </p:cNvSpPr>
          <p:nvPr>
            <p:ph type="pic" idx="11"/>
          </p:nvPr>
        </p:nvSpPr>
        <p:spPr>
          <a:xfrm>
            <a:off x="6721574" y="1439863"/>
            <a:ext cx="2098576" cy="4757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3157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39863"/>
            <a:ext cx="8360228" cy="3184388"/>
          </a:xfrm>
        </p:spPr>
        <p:txBody>
          <a:bodyPr/>
          <a:lstStyle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450849" y="316992"/>
            <a:ext cx="8366579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圖片版面配置區 2"/>
          <p:cNvSpPr>
            <a:spLocks noGrp="1"/>
          </p:cNvSpPr>
          <p:nvPr>
            <p:ph type="pic" idx="11"/>
          </p:nvPr>
        </p:nvSpPr>
        <p:spPr>
          <a:xfrm>
            <a:off x="457200" y="4725145"/>
            <a:ext cx="8360228" cy="15841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69598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035546"/>
          </a:xfrm>
        </p:spPr>
        <p:txBody>
          <a:bodyPr anchor="t" anchorCtr="0">
            <a:noAutofit/>
          </a:bodyPr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0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573052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84239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2F4CF-1900-4023-842B-C95C45968293}" type="datetimeFigureOut">
              <a:rPr lang="zh-TW" altLang="en-US"/>
              <a:pPr>
                <a:defRPr/>
              </a:pPr>
              <a:t>2024/4/19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A0F30-D6DA-47FC-916B-91D74EC82D1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542733"/>
            <a:ext cx="4105275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14875" y="1542733"/>
            <a:ext cx="4106863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8401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9" name="投影片編號版面配置區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316992"/>
            <a:ext cx="8369300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5840855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標題 7"/>
          <p:cNvSpPr>
            <a:spLocks noGrp="1"/>
          </p:cNvSpPr>
          <p:nvPr>
            <p:ph type="title"/>
          </p:nvPr>
        </p:nvSpPr>
        <p:spPr>
          <a:xfrm>
            <a:off x="450850" y="316992"/>
            <a:ext cx="8369300" cy="8895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5834020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82725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06799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947380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023154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29413" y="313944"/>
            <a:ext cx="2092325" cy="5864352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0850" y="313944"/>
            <a:ext cx="6126163" cy="586435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15677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標楷體"/>
                <a:cs typeface="標楷體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67945">
              <a:lnSpc>
                <a:spcPct val="100000"/>
              </a:lnSpc>
              <a:spcBef>
                <a:spcPts val="165"/>
              </a:spcBef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2645899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2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>
            <a:extLst>
              <a:ext uri="{FF2B5EF4-FFF2-40B4-BE49-F238E27FC236}">
                <a16:creationId xmlns:a16="http://schemas.microsoft.com/office/drawing/2014/main" id="{C412AAA6-3ED8-D469-899A-2D1716B01BB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243888" y="6369050"/>
            <a:ext cx="919162" cy="476250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8FD9FFB5-8089-4603-BC62-334C7547DADF}" type="slidenum">
              <a:rPr lang="zh-TW" altLang="en-US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97738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33DA5-41D3-4FA8-BBEE-CF8F0F8996FB}" type="datetimeFigureOut">
              <a:rPr lang="zh-TW" altLang="en-US"/>
              <a:pPr>
                <a:defRPr/>
              </a:pPr>
              <a:t>2024/4/19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F7F71-F8DA-4BDD-AFA2-B61A56B3033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1FA8E-F7B3-4A08-B74B-88CD628BB779}" type="datetimeFigureOut">
              <a:rPr lang="zh-TW" altLang="en-US"/>
              <a:pPr>
                <a:defRPr/>
              </a:pPr>
              <a:t>2024/4/19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34F59-4931-4516-9BDB-9FBF92D8B03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E0607-EF5F-41BE-8FDA-F061749E3A60}" type="datetimeFigureOut">
              <a:rPr lang="zh-TW" altLang="en-US"/>
              <a:pPr>
                <a:defRPr/>
              </a:pPr>
              <a:t>2024/4/19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F9E95-0935-416C-90A0-FBBD1470BD3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4F5AE-5174-4A2C-9426-B21DFD8F869C}" type="datetimeFigureOut">
              <a:rPr lang="zh-TW" altLang="en-US"/>
              <a:pPr>
                <a:defRPr/>
              </a:pPr>
              <a:t>2024/4/19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1A665-8C85-4554-9DB9-59C173B8B0C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19704-8102-4CF6-B1C2-07E039FA785F}" type="datetimeFigureOut">
              <a:rPr lang="zh-TW" altLang="en-US"/>
              <a:pPr>
                <a:defRPr/>
              </a:pPr>
              <a:t>2024/4/19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A8C6B-C7F9-44CC-9512-30A99B1E2C6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2B3A0-C976-4748-8400-C801B62FE942}" type="datetimeFigureOut">
              <a:rPr lang="zh-TW" altLang="en-US"/>
              <a:pPr>
                <a:defRPr/>
              </a:pPr>
              <a:t>2024/4/19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491D8-BAE1-4DC0-AE8C-6F97E122EF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19C8-7633-4DDD-8C0A-EBCA72206724}" type="datetimeFigureOut">
              <a:rPr lang="zh-TW" altLang="en-US"/>
              <a:pPr>
                <a:defRPr/>
              </a:pPr>
              <a:t>2024/4/19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A4344-5A9B-40CB-B3AB-162745975F7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2FAA525-4E3F-445E-9E6E-60C1498288EE}" type="datetimeFigureOut">
              <a:rPr lang="zh-TW" altLang="en-US"/>
              <a:pPr>
                <a:defRPr/>
              </a:pPr>
              <a:t>2024/4/19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BA2F934-26C1-4442-8F11-5173DB53F0A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343C2D81-424E-8E80-3755-35DAE0F7CC70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3995" cy="6857996"/>
          </a:xfrm>
          <a:prstGeom prst="rect">
            <a:avLst/>
          </a:prstGeom>
        </p:spPr>
      </p:pic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450850" y="316992"/>
            <a:ext cx="8369300" cy="889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39863"/>
            <a:ext cx="8364538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2500" y="6619875"/>
            <a:ext cx="5715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1A71FFAD-F905-4792-971B-681FA4F61C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3" name="Line 50"/>
          <p:cNvSpPr>
            <a:spLocks noChangeShapeType="1"/>
          </p:cNvSpPr>
          <p:nvPr/>
        </p:nvSpPr>
        <p:spPr bwMode="auto">
          <a:xfrm>
            <a:off x="9145588" y="6202363"/>
            <a:ext cx="8667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4" name="Line 51"/>
          <p:cNvSpPr>
            <a:spLocks noChangeShapeType="1"/>
          </p:cNvSpPr>
          <p:nvPr/>
        </p:nvSpPr>
        <p:spPr bwMode="auto">
          <a:xfrm rot="5400000">
            <a:off x="7496175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541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</p:spTree>
    <p:extLst>
      <p:ext uri="{BB962C8B-B14F-4D97-AF65-F5344CB8AC3E}">
        <p14:creationId xmlns:p14="http://schemas.microsoft.com/office/powerpoint/2010/main" val="2176627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</p:sldLayoutIdLst>
  <p:hf hdr="0" ftr="0" dt="0"/>
  <p:txStyles>
    <p:titleStyle>
      <a:lvl1pPr algn="l" rtl="0" eaLnBrk="1" fontAlgn="base" latinLnBrk="1" hangingPunct="1"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7" name="投影片編號版面配置區 3">
            <a:extLst>
              <a:ext uri="{FF2B5EF4-FFF2-40B4-BE49-F238E27FC236}">
                <a16:creationId xmlns:a16="http://schemas.microsoft.com/office/drawing/2014/main" id="{F0BB6A00-34BC-70B4-6032-B205693630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9pPr>
          </a:lstStyle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A9AEBC4-4569-4571-8D3B-4F85216D3C85}" type="slidenum">
              <a:rPr kumimoji="1" lang="zh-TW" alt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zh-TW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7E34B75F-D0A8-45D4-36FB-DFB04DED5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3" y="238126"/>
            <a:ext cx="7344816" cy="714261"/>
          </a:xfrm>
        </p:spPr>
        <p:txBody>
          <a:bodyPr/>
          <a:lstStyle/>
          <a:p>
            <a:r>
              <a:rPr lang="zh-TW" altLang="en-US" sz="4400" b="1" kern="2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簡報注意事項</a:t>
            </a:r>
            <a:endParaRPr lang="zh-TW" altLang="en-US" sz="4400" dirty="0"/>
          </a:p>
        </p:txBody>
      </p:sp>
      <p:sp>
        <p:nvSpPr>
          <p:cNvPr id="7" name="文字版面配置區 2">
            <a:extLst>
              <a:ext uri="{FF2B5EF4-FFF2-40B4-BE49-F238E27FC236}">
                <a16:creationId xmlns:a16="http://schemas.microsoft.com/office/drawing/2014/main" id="{0829B03B-FB06-4BF5-3B87-DCFD89FA647E}"/>
              </a:ext>
            </a:extLst>
          </p:cNvPr>
          <p:cNvSpPr txBox="1">
            <a:spLocks/>
          </p:cNvSpPr>
          <p:nvPr/>
        </p:nvSpPr>
        <p:spPr bwMode="auto">
          <a:xfrm>
            <a:off x="457200" y="1166018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>
                  <a:lumMod val="75000"/>
                  <a:lumOff val="25000"/>
                </a:schemeClr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2800" kern="100">
                <a:latin typeface="微軟正黑體" panose="020B0604030504040204" pitchFamily="34" charset="-120"/>
                <a:ea typeface="微軟正黑體" panose="020B0604030504040204" pitchFamily="34" charset="-120"/>
              </a:rPr>
              <a:t>請安排計畫主持人及</a:t>
            </a:r>
            <a:r>
              <a:rPr lang="zh-TW" altLang="en-US" sz="2800" u="sng" kern="100">
                <a:latin typeface="微軟正黑體" panose="020B0604030504040204" pitchFamily="34" charset="-120"/>
                <a:ea typeface="微軟正黑體" panose="020B0604030504040204" pitchFamily="34" charset="-120"/>
              </a:rPr>
              <a:t>所規劃新創公司關鍵人力</a:t>
            </a:r>
            <a:r>
              <a:rPr lang="zh-TW" altLang="en-US" sz="2800" kern="100">
                <a:latin typeface="微軟正黑體" panose="020B0604030504040204" pitchFamily="34" charset="-120"/>
                <a:ea typeface="微軟正黑體" panose="020B0604030504040204" pitchFamily="34" charset="-120"/>
              </a:rPr>
              <a:t>進行簡報。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2800" kern="10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簡報標題及重點處請加粗，每張簡報內容盡量以圖表配合說明，請摘要重點敘述說明。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2800" kern="10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簡報內容重點：</a:t>
            </a:r>
          </a:p>
          <a:p>
            <a:pPr lvl="1" fontAlgn="auto">
              <a:spcAft>
                <a:spcPts val="0"/>
              </a:spcAft>
              <a:buFont typeface="微軟正黑體" panose="020B0604030504040204" pitchFamily="34" charset="-120"/>
              <a:buChar char="─"/>
              <a:defRPr/>
            </a:pPr>
            <a:r>
              <a:rPr lang="zh-TW" altLang="en-US" sz="2400" b="1" ker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簡報時間為</a:t>
            </a:r>
            <a:r>
              <a:rPr lang="en-US" altLang="zh-TW" sz="2400" b="1" ker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2400" b="1" ker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  <a:r>
              <a:rPr lang="zh-TW" altLang="en-US" sz="2400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400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故如何開展</a:t>
            </a:r>
            <a:r>
              <a:rPr lang="zh-TW" altLang="en-US" sz="2400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新創公司</a:t>
            </a:r>
            <a:r>
              <a:rPr lang="zh-TW" altLang="zh-TW" sz="2400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之商業模式與資源布局</a:t>
            </a:r>
            <a:r>
              <a:rPr lang="zh-TW" altLang="en-US" sz="2400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r>
              <a:rPr lang="en-US" altLang="zh-TW" sz="2400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POB</a:t>
            </a:r>
            <a:r>
              <a:rPr lang="zh-TW" altLang="en-US" sz="2400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r>
              <a:rPr lang="zh-TW" altLang="zh-TW" sz="2400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為審查重點，請勿僅以技術開發思維撰擬審查簡報</a:t>
            </a:r>
            <a:r>
              <a:rPr lang="zh-TW" altLang="en-US" sz="2400" ker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kern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四、新創公司營運規劃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組織與成員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052936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規劃新創公司組織型態、地點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CEO/COO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人選介紹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新創公司規模及關鍵人力聘用規劃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22476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四、新創公司營運規劃</a:t>
            </a:r>
            <a:r>
              <a:rPr lang="en-US" altLang="zh-TW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市場分析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zh-TW" altLang="zh-TW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所規劃進入之產業現況與市場商機評估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市場問題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挑戰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現況及機會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市場規模與趨勢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目標市場選擇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產品市場定位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競爭者分析與區隔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預測市場占有率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1372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712968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四、新創公司營運規劃</a:t>
            </a:r>
            <a:r>
              <a:rPr lang="en-US" altLang="zh-TW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產品規劃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獲利模式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1520" y="1180994"/>
            <a:ext cx="8712968" cy="5328592"/>
          </a:xfrm>
        </p:spPr>
        <p:txBody>
          <a:bodyPr/>
          <a:lstStyle/>
          <a:p>
            <a:r>
              <a:rPr lang="zh-TW" altLang="zh-TW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新產品規劃</a:t>
            </a:r>
            <a:r>
              <a:rPr lang="zh-TW" altLang="zh-TW" sz="28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（應對前述市場之產品線規劃，且應包含推出時程</a:t>
            </a:r>
            <a:r>
              <a:rPr lang="en-US" altLang="zh-TW" sz="28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zh-TW" altLang="en-US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競品分析</a:t>
            </a:r>
            <a:endParaRPr lang="en-US" altLang="zh-TW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營運模式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初期階段、中期階段、長期階段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成本分析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營收模式及獲利能力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zh-TW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預期營收（請以年為單位規劃至少</a:t>
            </a:r>
            <a:r>
              <a:rPr lang="en-US" altLang="zh-TW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年的營收目標，並註明產品單價</a:t>
            </a:r>
            <a:r>
              <a:rPr lang="en-US" altLang="zh-TW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請多頁強化說明。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4969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四、新創公司營運規劃</a:t>
            </a:r>
            <a:r>
              <a:rPr lang="en-US" altLang="zh-TW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行銷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智財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87524" y="1247906"/>
            <a:ext cx="8568952" cy="4525963"/>
          </a:xfrm>
        </p:spPr>
        <p:txBody>
          <a:bodyPr/>
          <a:lstStyle/>
          <a:p>
            <a:r>
              <a:rPr lang="zh-TW" altLang="zh-TW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行銷規劃</a:t>
            </a:r>
            <a:r>
              <a:rPr lang="zh-TW" altLang="zh-TW" sz="28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（通路規劃、定價策略、國際布局等）</a:t>
            </a:r>
            <a:endParaRPr lang="en-US" altLang="zh-TW" sz="2800" kern="10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智財規劃</a:t>
            </a:r>
            <a:r>
              <a:rPr lang="zh-TW" altLang="zh-TW" sz="2800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（智財布局策略，如國內、外專利布局規劃等）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53835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1831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四、新創公司營運規劃</a:t>
            </a:r>
            <a:r>
              <a:rPr lang="en-US" altLang="zh-TW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募資方案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74831"/>
            <a:ext cx="8229600" cy="4525963"/>
          </a:xfrm>
        </p:spPr>
        <p:txBody>
          <a:bodyPr/>
          <a:lstStyle/>
          <a:p>
            <a:r>
              <a:rPr lang="zh-TW" altLang="en-US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財務預估與規劃</a:t>
            </a:r>
            <a:endParaRPr lang="en-US" altLang="zh-TW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資金需求評估</a:t>
            </a:r>
            <a:endParaRPr lang="en-US" altLang="zh-TW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altLang="en-US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募資規劃</a:t>
            </a:r>
            <a:endParaRPr lang="en-US" altLang="zh-TW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成立時預計團隊現金出資額度</a:t>
            </a:r>
            <a:endParaRPr lang="en-US" altLang="zh-TW" sz="3200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/>
            <a:r>
              <a:rPr lang="zh-TW" altLang="en-US" sz="32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後續</a:t>
            </a:r>
            <a:r>
              <a:rPr lang="zh-TW" altLang="zh-TW" sz="32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資金之來源規劃，如自有資金投入、貸款、私募、公開發行等，且應列出時程規劃</a:t>
            </a:r>
            <a:r>
              <a:rPr lang="zh-TW" altLang="en-US" sz="3200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3200" kern="100" dirty="0">
              <a:effectLst/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/>
            <a:r>
              <a:rPr lang="zh-TW" altLang="zh-TW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其他</a:t>
            </a:r>
            <a:r>
              <a:rPr lang="zh-TW" altLang="en-US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外部</a:t>
            </a:r>
            <a:r>
              <a:rPr lang="zh-TW" altLang="zh-TW" kern="1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投資對象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33097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79796" y="1156207"/>
            <a:ext cx="8229600" cy="4525963"/>
          </a:xfrm>
        </p:spPr>
        <p:txBody>
          <a:bodyPr/>
          <a:lstStyle/>
          <a:p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於計畫執行時分項工作內容及投入比例，請佐以圖表方式說明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標題 1"/>
          <p:cNvSpPr>
            <a:spLocks noGrp="1"/>
          </p:cNvSpPr>
          <p:nvPr>
            <p:ph type="title"/>
          </p:nvPr>
        </p:nvSpPr>
        <p:spPr>
          <a:xfrm>
            <a:off x="434604" y="28640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五、計畫架構</a:t>
            </a:r>
            <a:endParaRPr lang="zh-TW" altLang="en-US" sz="4000" b="1" i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4" name="Text Box 229">
            <a:extLst>
              <a:ext uri="{FF2B5EF4-FFF2-40B4-BE49-F238E27FC236}">
                <a16:creationId xmlns:a16="http://schemas.microsoft.com/office/drawing/2014/main" id="{D1B60E8C-D33E-4A70-9181-5C41C7CF6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4501" y="3713318"/>
            <a:ext cx="1257300" cy="3238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XXX</a:t>
            </a:r>
            <a:r>
              <a:rPr kumimoji="0" lang="zh-TW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</a:t>
            </a:r>
            <a:endParaRPr kumimoji="0" lang="zh-TW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75" name="群組 74">
            <a:extLst>
              <a:ext uri="{FF2B5EF4-FFF2-40B4-BE49-F238E27FC236}">
                <a16:creationId xmlns:a16="http://schemas.microsoft.com/office/drawing/2014/main" id="{D9E5BF8D-5E0D-469A-8C60-564FFDDA343C}"/>
              </a:ext>
            </a:extLst>
          </p:cNvPr>
          <p:cNvGrpSpPr/>
          <p:nvPr/>
        </p:nvGrpSpPr>
        <p:grpSpPr>
          <a:xfrm>
            <a:off x="2771800" y="2564904"/>
            <a:ext cx="4312544" cy="3239765"/>
            <a:chOff x="1817688" y="463550"/>
            <a:chExt cx="3675062" cy="2408238"/>
          </a:xfrm>
        </p:grpSpPr>
        <p:sp>
          <p:nvSpPr>
            <p:cNvPr id="76" name="Text Box 230">
              <a:extLst>
                <a:ext uri="{FF2B5EF4-FFF2-40B4-BE49-F238E27FC236}">
                  <a16:creationId xmlns:a16="http://schemas.microsoft.com/office/drawing/2014/main" id="{E740F2E7-6E32-4438-BFF6-3A68B0C370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00" y="692150"/>
              <a:ext cx="10287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A 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分項計畫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Text Box 231">
              <a:extLst>
                <a:ext uri="{FF2B5EF4-FFF2-40B4-BE49-F238E27FC236}">
                  <a16:creationId xmlns:a16="http://schemas.microsoft.com/office/drawing/2014/main" id="{9C8F5841-0A6A-4E81-BCDC-89C785555A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00" y="1270000"/>
              <a:ext cx="10287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B 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分項計畫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Text Box 232">
              <a:extLst>
                <a:ext uri="{FF2B5EF4-FFF2-40B4-BE49-F238E27FC236}">
                  <a16:creationId xmlns:a16="http://schemas.microsoft.com/office/drawing/2014/main" id="{590E573D-09FC-4C1F-A0DF-EC359418E9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00" y="1854200"/>
              <a:ext cx="1028700" cy="447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C 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分項計畫</a:t>
              </a:r>
              <a:endParaRPr kumimoji="0" lang="zh-TW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(</a:t>
              </a:r>
              <a:r>
                <a:rPr kumimoji="0" lang="zh-TW" altLang="en-US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新創公司規劃</a:t>
              </a:r>
              <a:r>
                <a:rPr kumimoji="0" lang="en-US" altLang="zh-TW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)</a:t>
              </a:r>
              <a:endParaRPr kumimoji="0" lang="en-US" altLang="zh-TW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79" name="Line 233">
              <a:extLst>
                <a:ext uri="{FF2B5EF4-FFF2-40B4-BE49-F238E27FC236}">
                  <a16:creationId xmlns:a16="http://schemas.microsoft.com/office/drawing/2014/main" id="{A3301EB0-06BF-44E6-A0B0-0B066A37DC8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817688" y="1384300"/>
              <a:ext cx="3429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0" name="AutoShape 234">
              <a:extLst>
                <a:ext uri="{FF2B5EF4-FFF2-40B4-BE49-F238E27FC236}">
                  <a16:creationId xmlns:a16="http://schemas.microsoft.com/office/drawing/2014/main" id="{B83F7DF5-AF84-46B5-B4F3-B51650EB69E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9138" y="798830"/>
              <a:ext cx="114300" cy="1259840"/>
            </a:xfrm>
            <a:prstGeom prst="leftBracket">
              <a:avLst>
                <a:gd name="adj" fmla="val 91852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zh-TW" altLang="en-US"/>
            </a:p>
          </p:txBody>
        </p:sp>
        <p:sp>
          <p:nvSpPr>
            <p:cNvPr id="81" name="Text Box 235">
              <a:extLst>
                <a:ext uri="{FF2B5EF4-FFF2-40B4-BE49-F238E27FC236}">
                  <a16:creationId xmlns:a16="http://schemas.microsoft.com/office/drawing/2014/main" id="{27918955-427B-4346-B126-2DE8F50143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400" y="912813"/>
              <a:ext cx="1600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權重：</a:t>
              </a: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  </a:t>
              </a:r>
              <a:r>
                <a:rPr kumimoji="0" lang="en-US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%</a:t>
              </a:r>
              <a:endParaRPr kumimoji="0" lang="en-US" altLang="zh-TW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人力：  人年，經費：   千元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Text Box 237">
              <a:extLst>
                <a:ext uri="{FF2B5EF4-FFF2-40B4-BE49-F238E27FC236}">
                  <a16:creationId xmlns:a16="http://schemas.microsoft.com/office/drawing/2014/main" id="{E58F7B83-0F64-4A17-84E7-ED33269272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5100" y="463550"/>
              <a:ext cx="9144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A1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工作項目 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Text Box 238">
              <a:extLst>
                <a:ext uri="{FF2B5EF4-FFF2-40B4-BE49-F238E27FC236}">
                  <a16:creationId xmlns:a16="http://schemas.microsoft.com/office/drawing/2014/main" id="{C253F74B-22CE-4606-BA82-32D017EDB2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9388" y="998538"/>
              <a:ext cx="9144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A2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工作項目 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Text Box 239">
              <a:extLst>
                <a:ext uri="{FF2B5EF4-FFF2-40B4-BE49-F238E27FC236}">
                  <a16:creationId xmlns:a16="http://schemas.microsoft.com/office/drawing/2014/main" id="{B1352741-0A20-448D-9B2B-2499EFBE04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3038" y="1619250"/>
              <a:ext cx="9144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C1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工作項目 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Text Box 240">
              <a:extLst>
                <a:ext uri="{FF2B5EF4-FFF2-40B4-BE49-F238E27FC236}">
                  <a16:creationId xmlns:a16="http://schemas.microsoft.com/office/drawing/2014/main" id="{21626258-4758-4527-BC82-9583E6B506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5100" y="2193925"/>
              <a:ext cx="9144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C2</a:t>
              </a:r>
              <a:r>
                <a:rPr kumimoji="0" lang="zh-TW" altLang="en-US" sz="1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工作項目 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Text Box 243">
              <a:extLst>
                <a:ext uri="{FF2B5EF4-FFF2-40B4-BE49-F238E27FC236}">
                  <a16:creationId xmlns:a16="http://schemas.microsoft.com/office/drawing/2014/main" id="{E883ABA6-BE1E-4D7D-A809-4BD75374B0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71913" y="673100"/>
              <a:ext cx="1600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權重：</a:t>
              </a: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  </a:t>
              </a:r>
              <a:r>
                <a:rPr kumimoji="0" lang="en-US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%</a:t>
              </a:r>
              <a:endParaRPr kumimoji="0" lang="en-US" altLang="zh-TW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執行單位：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Text Box 244">
              <a:extLst>
                <a:ext uri="{FF2B5EF4-FFF2-40B4-BE49-F238E27FC236}">
                  <a16:creationId xmlns:a16="http://schemas.microsoft.com/office/drawing/2014/main" id="{78E3786F-6EF1-4AAC-8031-47CDA488CF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0575" y="1477963"/>
              <a:ext cx="1600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權重：</a:t>
              </a: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  </a:t>
              </a:r>
              <a:r>
                <a:rPr kumimoji="0" lang="en-US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%</a:t>
              </a:r>
              <a:endParaRPr kumimoji="0" lang="en-US" altLang="zh-TW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人力：  人年，經費：   千元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Text Box 245">
              <a:extLst>
                <a:ext uri="{FF2B5EF4-FFF2-40B4-BE49-F238E27FC236}">
                  <a16:creationId xmlns:a16="http://schemas.microsoft.com/office/drawing/2014/main" id="{B0F3BF73-7FC4-4411-A6AB-64B418F76B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4225" y="2309813"/>
              <a:ext cx="1600200" cy="561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權重：</a:t>
              </a: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  </a:t>
              </a:r>
              <a:r>
                <a:rPr kumimoji="0" lang="en-US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%</a:t>
              </a:r>
              <a:endParaRPr kumimoji="0" lang="en-US" altLang="zh-TW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人力：  人年，經費：   千元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Text Box 246">
              <a:extLst>
                <a:ext uri="{FF2B5EF4-FFF2-40B4-BE49-F238E27FC236}">
                  <a16:creationId xmlns:a16="http://schemas.microsoft.com/office/drawing/2014/main" id="{49C8BBD7-14B1-4803-9CEA-3F375C6468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1438" y="1227138"/>
              <a:ext cx="1600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10800" rIns="91440" bIns="1080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權重：</a:t>
              </a:r>
              <a:r>
                <a:rPr kumimoji="0" lang="zh-TW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  </a:t>
              </a:r>
              <a:r>
                <a:rPr kumimoji="0" lang="en-US" altLang="zh-TW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%</a:t>
              </a:r>
              <a:endParaRPr kumimoji="0" lang="en-US" altLang="zh-TW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執行單位：</a:t>
              </a:r>
              <a:endParaRPr kumimoji="0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90" name="群組 89">
              <a:extLst>
                <a:ext uri="{FF2B5EF4-FFF2-40B4-BE49-F238E27FC236}">
                  <a16:creationId xmlns:a16="http://schemas.microsoft.com/office/drawing/2014/main" id="{FD1B1453-2A52-45D2-8785-41166FF64147}"/>
                </a:ext>
              </a:extLst>
            </p:cNvPr>
            <p:cNvGrpSpPr/>
            <p:nvPr/>
          </p:nvGrpSpPr>
          <p:grpSpPr>
            <a:xfrm>
              <a:off x="3215005" y="577850"/>
              <a:ext cx="788670" cy="1711325"/>
              <a:chOff x="3886200" y="3159760"/>
              <a:chExt cx="788670" cy="1711325"/>
            </a:xfrm>
          </p:grpSpPr>
          <p:cxnSp>
            <p:nvCxnSpPr>
              <p:cNvPr id="92" name="Line 236">
                <a:extLst>
                  <a:ext uri="{FF2B5EF4-FFF2-40B4-BE49-F238E27FC236}">
                    <a16:creationId xmlns:a16="http://schemas.microsoft.com/office/drawing/2014/main" id="{F8E3DB34-433A-43CD-BB66-91C17F8D79B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886200" y="3395345"/>
                <a:ext cx="11430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3" name="AutoShape 241">
                <a:extLst>
                  <a:ext uri="{FF2B5EF4-FFF2-40B4-BE49-F238E27FC236}">
                    <a16:creationId xmlns:a16="http://schemas.microsoft.com/office/drawing/2014/main" id="{5E509EA4-FF1C-4728-95C0-37D783DDFF8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0800000" flipV="1">
                <a:off x="3886200" y="3159760"/>
                <a:ext cx="774065" cy="235585"/>
              </a:xfrm>
              <a:prstGeom prst="bentConnector3">
                <a:avLst>
                  <a:gd name="adj1" fmla="val 49958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4" name="AutoShape 242">
                <a:extLst>
                  <a:ext uri="{FF2B5EF4-FFF2-40B4-BE49-F238E27FC236}">
                    <a16:creationId xmlns:a16="http://schemas.microsoft.com/office/drawing/2014/main" id="{C48BB36D-943D-415F-BB85-90B493977E7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10800000">
                <a:off x="3886200" y="3395345"/>
                <a:ext cx="774065" cy="299085"/>
              </a:xfrm>
              <a:prstGeom prst="bentConnector3">
                <a:avLst>
                  <a:gd name="adj1" fmla="val 49958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5" name="AutoShape 247">
                <a:extLst>
                  <a:ext uri="{FF2B5EF4-FFF2-40B4-BE49-F238E27FC236}">
                    <a16:creationId xmlns:a16="http://schemas.microsoft.com/office/drawing/2014/main" id="{6544C7CA-979D-48A5-957D-0E30B51002BB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3886200" y="4336415"/>
                <a:ext cx="788670" cy="178435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6" name="AutoShape 248">
                <a:extLst>
                  <a:ext uri="{FF2B5EF4-FFF2-40B4-BE49-F238E27FC236}">
                    <a16:creationId xmlns:a16="http://schemas.microsoft.com/office/drawing/2014/main" id="{755B99FF-2783-43BB-805B-783F7B99C5D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3886200" y="4515485"/>
                <a:ext cx="788670" cy="355600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91" name="Text Box 249">
              <a:extLst>
                <a:ext uri="{FF2B5EF4-FFF2-40B4-BE49-F238E27FC236}">
                  <a16:creationId xmlns:a16="http://schemas.microsoft.com/office/drawing/2014/main" id="{88C849DD-3E92-463E-99CC-515DB77281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2550" y="1811338"/>
              <a:ext cx="1600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權重：</a:t>
              </a: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   </a:t>
              </a:r>
              <a:r>
                <a:rPr kumimoji="0" lang="en-US" altLang="zh-TW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%</a:t>
              </a:r>
              <a:endParaRPr kumimoji="0" lang="en-US" altLang="zh-TW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rPr>
                <a:t>執行單位：</a:t>
              </a:r>
              <a:endParaRPr kumimoji="0" lang="zh-TW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7" name="Text Box 246">
            <a:extLst>
              <a:ext uri="{FF2B5EF4-FFF2-40B4-BE49-F238E27FC236}">
                <a16:creationId xmlns:a16="http://schemas.microsoft.com/office/drawing/2014/main" id="{AEB14D81-E81B-4FF9-8FE3-E34250CAC4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097" y="5226805"/>
            <a:ext cx="1877773" cy="615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10800" rIns="91440" bIns="1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權重：</a:t>
            </a:r>
            <a:r>
              <a:rPr kumimoji="0" lang="zh-TW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kumimoji="0" lang="en-US" altLang="zh-TW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%</a:t>
            </a:r>
            <a:endParaRPr kumimoji="0" lang="en-US" altLang="zh-TW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執行單位：</a:t>
            </a:r>
            <a:endParaRPr kumimoji="0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985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14EB70F-0024-4B9E-B3F4-67F6023B7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687" y="78953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六、計畫工作項目與時程</a:t>
            </a:r>
          </a:p>
        </p:txBody>
      </p:sp>
      <p:sp>
        <p:nvSpPr>
          <p:cNvPr id="4" name="投影片編號版面配置區 1">
            <a:extLst>
              <a:ext uri="{FF2B5EF4-FFF2-40B4-BE49-F238E27FC236}">
                <a16:creationId xmlns:a16="http://schemas.microsoft.com/office/drawing/2014/main" id="{6AFA9020-7F74-4072-8C0D-EF6608221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6400" y="6356351"/>
            <a:ext cx="752726" cy="365125"/>
          </a:xfrm>
        </p:spPr>
        <p:txBody>
          <a:bodyPr/>
          <a:lstStyle/>
          <a:p>
            <a:pPr rtl="0"/>
            <a:fld id="{401CF334-2D5C-4859-84A6-CA7E6E43FAEB}" type="slidenum">
              <a:rPr lang="en-US" altLang="zh-TW" smtClean="0"/>
              <a:t>16</a:t>
            </a:fld>
            <a:endParaRPr lang="zh-TW" altLang="en-US" dirty="0"/>
          </a:p>
        </p:txBody>
      </p:sp>
      <p:sp>
        <p:nvSpPr>
          <p:cNvPr id="6" name="文字版面配置區 2">
            <a:extLst>
              <a:ext uri="{FF2B5EF4-FFF2-40B4-BE49-F238E27FC236}">
                <a16:creationId xmlns:a16="http://schemas.microsoft.com/office/drawing/2014/main" id="{280A3DD8-D908-479C-8C38-7BA9F286DBA6}"/>
              </a:ext>
            </a:extLst>
          </p:cNvPr>
          <p:cNvSpPr txBox="1">
            <a:spLocks/>
          </p:cNvSpPr>
          <p:nvPr/>
        </p:nvSpPr>
        <p:spPr bwMode="auto">
          <a:xfrm>
            <a:off x="410658" y="1304038"/>
            <a:ext cx="822959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0"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預期開發之工作項目與時程，請以分別以技術及商業化指標方式呈現：</a:t>
            </a: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技術商品化查核點：以產品量產前所設定客戶驗收需求之規格為主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新創事業查核點：商業營運驗證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(POB)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為主，如公司成立、技轉簽約、關鍵人力、客戶端投產測試、小批量訂單取得、客戶端採購意向書、募資規劃等。</a:t>
            </a:r>
          </a:p>
        </p:txBody>
      </p:sp>
    </p:spTree>
    <p:extLst>
      <p:ext uri="{BB962C8B-B14F-4D97-AF65-F5344CB8AC3E}">
        <p14:creationId xmlns:p14="http://schemas.microsoft.com/office/powerpoint/2010/main" val="5561906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>
            <a:extLst>
              <a:ext uri="{FF2B5EF4-FFF2-40B4-BE49-F238E27FC236}">
                <a16:creationId xmlns:a16="http://schemas.microsoft.com/office/drawing/2014/main" id="{5D5154FD-1E98-40DB-9D4C-F1D59E494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687" y="78953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六、計畫工作項目與時程</a:t>
            </a:r>
            <a:r>
              <a:rPr lang="en-US" altLang="zh-TW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查核點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B5B5BE7B-C945-BDF2-4D6D-6DB3BC0C91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198071"/>
              </p:ext>
            </p:extLst>
          </p:nvPr>
        </p:nvGraphicFramePr>
        <p:xfrm>
          <a:off x="384107" y="1213632"/>
          <a:ext cx="8375785" cy="54005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74885">
                  <a:extLst>
                    <a:ext uri="{9D8B030D-6E8A-4147-A177-3AD203B41FA5}">
                      <a16:colId xmlns:a16="http://schemas.microsoft.com/office/drawing/2014/main" val="1052190176"/>
                    </a:ext>
                  </a:extLst>
                </a:gridCol>
                <a:gridCol w="1125355">
                  <a:extLst>
                    <a:ext uri="{9D8B030D-6E8A-4147-A177-3AD203B41FA5}">
                      <a16:colId xmlns:a16="http://schemas.microsoft.com/office/drawing/2014/main" val="3846364818"/>
                    </a:ext>
                  </a:extLst>
                </a:gridCol>
                <a:gridCol w="2500300">
                  <a:extLst>
                    <a:ext uri="{9D8B030D-6E8A-4147-A177-3AD203B41FA5}">
                      <a16:colId xmlns:a16="http://schemas.microsoft.com/office/drawing/2014/main" val="2137497815"/>
                    </a:ext>
                  </a:extLst>
                </a:gridCol>
                <a:gridCol w="3875245">
                  <a:extLst>
                    <a:ext uri="{9D8B030D-6E8A-4147-A177-3AD203B41FA5}">
                      <a16:colId xmlns:a16="http://schemas.microsoft.com/office/drawing/2014/main" val="3833071077"/>
                    </a:ext>
                  </a:extLst>
                </a:gridCol>
              </a:tblGrid>
              <a:tr h="508898">
                <a:tc>
                  <a:txBody>
                    <a:bodyPr/>
                    <a:lstStyle/>
                    <a:p>
                      <a:pPr marL="1270" algn="ctr"/>
                      <a:r>
                        <a:rPr lang="zh-TW" sz="1800" kern="100" dirty="0">
                          <a:effectLst/>
                        </a:rPr>
                        <a:t>編號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zh-TW" sz="1800" kern="100" dirty="0">
                          <a:effectLst/>
                        </a:rPr>
                        <a:t>完成日期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zh-TW" sz="1800" kern="100" dirty="0">
                          <a:effectLst/>
                        </a:rPr>
                        <a:t>查核點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zh-TW" sz="1800" kern="100" dirty="0">
                          <a:effectLst/>
                        </a:rPr>
                        <a:t>量化規格指標</a:t>
                      </a:r>
                      <a:endParaRPr lang="zh-TW" sz="18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7990966"/>
                  </a:ext>
                </a:extLst>
              </a:tr>
              <a:tr h="508898"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A1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0231406"/>
                  </a:ext>
                </a:extLst>
              </a:tr>
              <a:tr h="508898"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B1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4728607"/>
                  </a:ext>
                </a:extLst>
              </a:tr>
              <a:tr h="645651"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C1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6/30</a:t>
                      </a:r>
                      <a:endParaRPr lang="zh-TW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促新創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範例：新創公司成立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zh-TW" sz="1600" b="0" kern="100">
                          <a:solidFill>
                            <a:schemeClr val="tx1"/>
                          </a:solidFill>
                          <a:effectLst/>
                        </a:rPr>
                        <a:t>新創之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XXX</a:t>
                      </a:r>
                      <a:r>
                        <a:rPr lang="zh-TW" sz="1600" b="0" kern="100">
                          <a:solidFill>
                            <a:schemeClr val="tx1"/>
                          </a:solidFill>
                          <a:effectLst/>
                        </a:rPr>
                        <a:t>公司登記成立，登記實收資本額為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XXX</a:t>
                      </a:r>
                      <a:r>
                        <a:rPr lang="zh-TW" sz="1600" b="0" kern="100">
                          <a:solidFill>
                            <a:schemeClr val="tx1"/>
                          </a:solidFill>
                          <a:effectLst/>
                        </a:rPr>
                        <a:t>萬元。</a:t>
                      </a:r>
                      <a:endParaRPr lang="zh-TW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055442"/>
                  </a:ext>
                </a:extLst>
              </a:tr>
              <a:tr h="968476"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C2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9/30</a:t>
                      </a:r>
                      <a:endParaRPr lang="zh-TW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範例：完成簽訂技轉合約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新創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XXX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公司與計畫執行學術機構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XXX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大學簽訂計轉合約，技轉金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技術股共計為補助款之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40%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，即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XXX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萬元。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686386"/>
                  </a:ext>
                </a:extLst>
              </a:tr>
              <a:tr h="968476"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C3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11/30</a:t>
                      </a:r>
                      <a:endParaRPr lang="zh-TW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育新創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範例：新創公司新增現金資本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XXX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萬元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新創公司原實收資本額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XXX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萬。</a:t>
                      </a:r>
                    </a:p>
                    <a:p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新創公司新增現金資本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XXX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萬。</a:t>
                      </a:r>
                    </a:p>
                    <a:p>
                      <a:pPr marL="1270" algn="just"/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新增募資額度不低於補助款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25%)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473533"/>
                  </a:ext>
                </a:extLst>
              </a:tr>
              <a:tr h="645651"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C4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12/31</a:t>
                      </a:r>
                      <a:endParaRPr lang="zh-TW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zh-TW" sz="1600" b="0" kern="100">
                          <a:solidFill>
                            <a:schemeClr val="tx1"/>
                          </a:solidFill>
                          <a:effectLst/>
                        </a:rPr>
                        <a:t>範例：完成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XX</a:t>
                      </a:r>
                      <a:r>
                        <a:rPr lang="zh-TW" sz="1600" b="0" kern="100">
                          <a:solidFill>
                            <a:schemeClr val="tx1"/>
                          </a:solidFill>
                          <a:effectLst/>
                        </a:rPr>
                        <a:t>創新產品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TW" sz="1600" b="0" kern="100">
                          <a:solidFill>
                            <a:schemeClr val="tx1"/>
                          </a:solidFill>
                          <a:effectLst/>
                        </a:rPr>
                        <a:t>件</a:t>
                      </a:r>
                      <a:endParaRPr lang="zh-TW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開發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項創新產品或科技服務並說明相關規格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(XX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規格、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規格、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規格等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3653196"/>
                  </a:ext>
                </a:extLst>
              </a:tr>
              <a:tr h="645651"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C4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ctr"/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12/31</a:t>
                      </a:r>
                      <a:endParaRPr lang="zh-TW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1600" b="0" kern="100">
                          <a:solidFill>
                            <a:schemeClr val="tx1"/>
                          </a:solidFill>
                          <a:effectLst/>
                        </a:rPr>
                        <a:t>育新創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TW" sz="1600" b="0" kern="100">
                          <a:solidFill>
                            <a:schemeClr val="tx1"/>
                          </a:solidFill>
                          <a:effectLst/>
                        </a:rPr>
                        <a:t>範例：關鍵開發人力</a:t>
                      </a:r>
                      <a:r>
                        <a:rPr lang="en-US" sz="1600" b="0" kern="10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TW" sz="1600" b="0" kern="100">
                          <a:solidFill>
                            <a:schemeClr val="tx1"/>
                          </a:solidFill>
                          <a:effectLst/>
                        </a:rPr>
                        <a:t>人加入新創公司</a:t>
                      </a:r>
                      <a:endParaRPr lang="zh-TW" sz="1600" b="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" algn="just"/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所規劃關鍵開發人力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X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人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含職銜或工作內容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計畫結束後進入公司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290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338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+mj-ea"/>
              </a:rPr>
              <a:t>七、計畫經費規劃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358698"/>
              </p:ext>
            </p:extLst>
          </p:nvPr>
        </p:nvGraphicFramePr>
        <p:xfrm>
          <a:off x="457200" y="1240426"/>
          <a:ext cx="8229600" cy="52853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23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4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6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4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39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會計科目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補助款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800" kern="100" dirty="0">
                          <a:effectLst/>
                        </a:rPr>
                        <a:t>育新創</a:t>
                      </a:r>
                      <a:r>
                        <a:rPr lang="zh-TW" sz="1800" kern="100" dirty="0">
                          <a:effectLst/>
                        </a:rPr>
                        <a:t>自籌款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(</a:t>
                      </a:r>
                      <a:r>
                        <a:rPr lang="zh-TW" sz="1800" kern="100" dirty="0">
                          <a:effectLst/>
                        </a:rPr>
                        <a:t>共同執行單位</a:t>
                      </a:r>
                      <a:r>
                        <a:rPr lang="en-US" sz="1800" kern="100" dirty="0">
                          <a:effectLst/>
                        </a:rPr>
                        <a:t>)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合計</a:t>
                      </a:r>
                      <a:endParaRPr lang="zh-TW" sz="18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i="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1.</a:t>
                      </a:r>
                      <a:r>
                        <a:rPr lang="zh-TW" sz="1600" b="0" i="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人事費</a:t>
                      </a:r>
                      <a:endParaRPr lang="zh-TW" sz="1600" b="0" i="0" kern="100" dirty="0">
                        <a:solidFill>
                          <a:sysClr val="windowText" lastClr="000000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0" i="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（</a:t>
                      </a:r>
                      <a:r>
                        <a:rPr lang="en-US" sz="1600" b="0" i="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1</a:t>
                      </a:r>
                      <a:r>
                        <a:rPr lang="zh-TW" sz="1600" b="0" i="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）研發</a:t>
                      </a:r>
                      <a:r>
                        <a:rPr lang="en-US" sz="1600" b="0" i="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/</a:t>
                      </a:r>
                      <a:r>
                        <a:rPr lang="zh-TW" sz="1600" b="0" i="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專案人員</a:t>
                      </a:r>
                      <a:endParaRPr lang="zh-TW" sz="1600" b="0" i="0" kern="100" dirty="0">
                        <a:solidFill>
                          <a:sysClr val="windowText" lastClr="000000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0" i="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（</a:t>
                      </a:r>
                      <a:r>
                        <a:rPr lang="en-US" sz="1600" b="0" i="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2</a:t>
                      </a:r>
                      <a:r>
                        <a:rPr lang="zh-TW" sz="1600" b="0" i="0" kern="100" dirty="0">
                          <a:solidFill>
                            <a:sysClr val="windowText" lastClr="000000"/>
                          </a:solidFill>
                          <a:effectLst/>
                        </a:rPr>
                        <a:t>）顧問費</a:t>
                      </a:r>
                      <a:endParaRPr lang="zh-TW" sz="1600" b="0" i="0" kern="100" dirty="0">
                        <a:solidFill>
                          <a:sysClr val="windowText" lastClr="000000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</a:rPr>
                        <a:t>小計</a:t>
                      </a:r>
                      <a:endParaRPr lang="zh-TW" sz="1600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旅運費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材料費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設備使用費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維護費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kern="1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kern="1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業務費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（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）技術移轉費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（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）委託研究、國際合作費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（</a:t>
                      </a: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）其他業務費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kern="1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</a:rPr>
                        <a:t>小計</a:t>
                      </a:r>
                      <a:endParaRPr lang="zh-TW" sz="1600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solidFill>
                            <a:schemeClr val="tx1"/>
                          </a:solidFill>
                          <a:effectLst/>
                        </a:rPr>
                        <a:t>7.</a:t>
                      </a:r>
                      <a:r>
                        <a:rPr lang="zh-TW" sz="1600" b="0" kern="100" dirty="0">
                          <a:solidFill>
                            <a:schemeClr val="tx1"/>
                          </a:solidFill>
                          <a:effectLst/>
                        </a:rPr>
                        <a:t>管理費</a:t>
                      </a:r>
                      <a:endParaRPr lang="zh-TW" sz="1600" b="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1600" kern="100" dirty="0">
                          <a:effectLst/>
                        </a:rPr>
                        <a:t>計畫</a:t>
                      </a:r>
                      <a:r>
                        <a:rPr lang="zh-TW" sz="1600" kern="100" dirty="0">
                          <a:effectLst/>
                        </a:rPr>
                        <a:t>總經費</a:t>
                      </a:r>
                      <a:endParaRPr lang="zh-TW" sz="160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TW" sz="16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3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600" kern="100">
                          <a:effectLst/>
                        </a:rPr>
                        <a:t>廠商自籌款佔補助款百分比</a:t>
                      </a:r>
                      <a:endParaRPr lang="zh-TW" sz="1600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solidFill>
                            <a:schemeClr val="tx1"/>
                          </a:solidFill>
                          <a:effectLst/>
                        </a:rPr>
                        <a:t>XX%</a:t>
                      </a:r>
                      <a:endParaRPr lang="zh-TW" sz="160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4A7F66F1-BB66-CC5D-F990-E09185EEF7CF}"/>
              </a:ext>
            </a:extLst>
          </p:cNvPr>
          <p:cNvSpPr txBox="1"/>
          <p:nvPr/>
        </p:nvSpPr>
        <p:spPr>
          <a:xfrm>
            <a:off x="7380312" y="887840"/>
            <a:ext cx="1421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zh-TW" sz="1800" b="1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單位：千元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1541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2">
            <a:extLst>
              <a:ext uri="{FF2B5EF4-FFF2-40B4-BE49-F238E27FC236}">
                <a16:creationId xmlns:a16="http://schemas.microsoft.com/office/drawing/2014/main" id="{4D6EAD93-D6E2-4826-A369-991CEF615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7994" y="1114317"/>
            <a:ext cx="8784978" cy="2878805"/>
          </a:xfrm>
        </p:spPr>
        <p:txBody>
          <a:bodyPr/>
          <a:lstStyle/>
          <a:p>
            <a:pPr algn="just"/>
            <a:r>
              <a:rPr lang="zh-TW" altLang="en-US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本計畫規劃運用智財清單</a:t>
            </a:r>
            <a:endParaRPr lang="en-US" altLang="zh-TW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zh-TW" altLang="en-US" sz="3200" kern="100" dirty="0">
                <a:latin typeface="+mj-ea"/>
                <a:ea typeface="+mj-ea"/>
              </a:rPr>
              <a:t>跨單位及共同發明人協議</a:t>
            </a:r>
          </a:p>
          <a:p>
            <a:pPr marL="457200" lvl="1" indent="0" algn="just">
              <a:buNone/>
            </a:pPr>
            <a:r>
              <a:rPr lang="en-US" altLang="zh-TW" sz="2000" kern="100" dirty="0">
                <a:latin typeface="+mj-ea"/>
                <a:ea typeface="+mj-ea"/>
                <a:cs typeface="Times New Roman" panose="02020603050405020304" pitchFamily="18" charset="0"/>
              </a:rPr>
              <a:t>(</a:t>
            </a:r>
            <a:r>
              <a:rPr lang="zh-TW" altLang="en-US" sz="2000" kern="100" dirty="0">
                <a:latin typeface="+mj-ea"/>
                <a:ea typeface="+mj-ea"/>
                <a:cs typeface="Times New Roman" panose="02020603050405020304" pitchFamily="18" charset="0"/>
              </a:rPr>
              <a:t>說明：若有智財共有之情形，應取得通過補助個案需運用智財權所有發明人之權益分配協議，及共有單位之智財協議</a:t>
            </a:r>
            <a:r>
              <a:rPr lang="en-US" altLang="zh-TW" sz="2000" kern="100" dirty="0">
                <a:latin typeface="+mj-ea"/>
                <a:ea typeface="+mj-ea"/>
                <a:cs typeface="Times New Roman" panose="02020603050405020304" pitchFamily="18" charset="0"/>
              </a:rPr>
              <a:t>-</a:t>
            </a:r>
            <a:r>
              <a:rPr lang="zh-TW" altLang="en-US" sz="2000" kern="100" dirty="0">
                <a:latin typeface="+mj-ea"/>
                <a:ea typeface="+mj-ea"/>
                <a:cs typeface="Times New Roman" panose="02020603050405020304" pitchFamily="18" charset="0"/>
              </a:rPr>
              <a:t>包含同意由執行機構統籌處理技術作價、在執行機構技術股分配比例內約定雙方技術股占比等，並提出證明文件，於技術移轉作業時依前揭協議進行技術股分配事宜。</a:t>
            </a:r>
            <a:r>
              <a:rPr lang="en-US" altLang="zh-TW" sz="2000" kern="100" dirty="0">
                <a:latin typeface="+mj-ea"/>
                <a:ea typeface="+mj-ea"/>
                <a:cs typeface="Times New Roman" panose="02020603050405020304" pitchFamily="18" charset="0"/>
              </a:rPr>
              <a:t>)</a:t>
            </a:r>
          </a:p>
          <a:p>
            <a:pPr marL="57150" indent="0" algn="just">
              <a:buNone/>
            </a:pPr>
            <a:r>
              <a:rPr lang="zh-TW" altLang="en-US" sz="2000" b="1" kern="100" dirty="0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範例：</a:t>
            </a:r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52E66A81-295A-4EA3-95A0-BDF1505AC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683" y="8899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000" b="1" kern="2600" dirty="0">
                <a:solidFill>
                  <a:srgbClr val="0000FF"/>
                </a:solidFill>
                <a:latin typeface="+mj-ea"/>
              </a:rPr>
              <a:t>八、技術作價作業</a:t>
            </a:r>
            <a:r>
              <a:rPr lang="en-US" altLang="zh-TW" sz="4000" b="1" kern="2600" dirty="0">
                <a:solidFill>
                  <a:srgbClr val="0000FF"/>
                </a:solidFill>
                <a:latin typeface="+mj-ea"/>
              </a:rPr>
              <a:t>-</a:t>
            </a:r>
            <a:r>
              <a:rPr lang="zh-TW" altLang="en-US" sz="2800" b="1" kern="2600" dirty="0">
                <a:solidFill>
                  <a:srgbClr val="0000FF"/>
                </a:solidFill>
                <a:latin typeface="+mj-ea"/>
              </a:rPr>
              <a:t>專利暨技術移轉說明</a:t>
            </a:r>
            <a:endParaRPr lang="zh-TW" altLang="en-US" b="1" kern="2600" dirty="0">
              <a:solidFill>
                <a:srgbClr val="0000FF"/>
              </a:solidFill>
              <a:latin typeface="+mj-ea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5739EC20-53D3-0670-DCF9-D2180DB148AB}"/>
              </a:ext>
            </a:extLst>
          </p:cNvPr>
          <p:cNvSpPr txBox="1"/>
          <p:nvPr/>
        </p:nvSpPr>
        <p:spPr>
          <a:xfrm>
            <a:off x="278532" y="6083983"/>
            <a:ext cx="88654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b="1" dirty="0">
                <a:solidFill>
                  <a:srgbClr val="FF0000"/>
                </a:solidFill>
                <a:latin typeface="+mj-ea"/>
                <a:ea typeface="+mj-ea"/>
              </a:rPr>
              <a:t>※</a:t>
            </a:r>
            <a:r>
              <a:rPr lang="zh-TW" altLang="en-US" sz="1400" b="1" dirty="0">
                <a:solidFill>
                  <a:srgbClr val="FF0000"/>
                </a:solidFill>
                <a:latin typeface="+mj-ea"/>
                <a:ea typeface="+mj-ea"/>
              </a:rPr>
              <a:t>授權狀態：</a:t>
            </a:r>
            <a:r>
              <a:rPr kumimoji="0" lang="zh-TW" altLang="en-US" sz="1400" b="1" kern="100" dirty="0">
                <a:solidFill>
                  <a:srgbClr val="FF0000"/>
                </a:solidFill>
                <a:effectLst/>
                <a:latin typeface="+mj-ea"/>
                <a:ea typeface="+mj-ea"/>
                <a:cs typeface="Times New Roman" panose="02020603050405020304" pitchFamily="18" charset="0"/>
              </a:rPr>
              <a:t>若已授權需說明專屬或非專屬授權、授權範圍、地區、金額。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B1FC0C02-F75D-1AAC-9476-6FE6A392BC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30279"/>
              </p:ext>
            </p:extLst>
          </p:nvPr>
        </p:nvGraphicFramePr>
        <p:xfrm>
          <a:off x="323528" y="4003056"/>
          <a:ext cx="8496944" cy="209169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1828542">
                  <a:extLst>
                    <a:ext uri="{9D8B030D-6E8A-4147-A177-3AD203B41FA5}">
                      <a16:colId xmlns:a16="http://schemas.microsoft.com/office/drawing/2014/main" val="231326631"/>
                    </a:ext>
                  </a:extLst>
                </a:gridCol>
                <a:gridCol w="817407">
                  <a:extLst>
                    <a:ext uri="{9D8B030D-6E8A-4147-A177-3AD203B41FA5}">
                      <a16:colId xmlns:a16="http://schemas.microsoft.com/office/drawing/2014/main" val="285342292"/>
                    </a:ext>
                  </a:extLst>
                </a:gridCol>
                <a:gridCol w="1452978">
                  <a:extLst>
                    <a:ext uri="{9D8B030D-6E8A-4147-A177-3AD203B41FA5}">
                      <a16:colId xmlns:a16="http://schemas.microsoft.com/office/drawing/2014/main" val="1350372342"/>
                    </a:ext>
                  </a:extLst>
                </a:gridCol>
                <a:gridCol w="1000939">
                  <a:extLst>
                    <a:ext uri="{9D8B030D-6E8A-4147-A177-3AD203B41FA5}">
                      <a16:colId xmlns:a16="http://schemas.microsoft.com/office/drawing/2014/main" val="856208082"/>
                    </a:ext>
                  </a:extLst>
                </a:gridCol>
                <a:gridCol w="1828542">
                  <a:extLst>
                    <a:ext uri="{9D8B030D-6E8A-4147-A177-3AD203B41FA5}">
                      <a16:colId xmlns:a16="http://schemas.microsoft.com/office/drawing/2014/main" val="403636045"/>
                    </a:ext>
                  </a:extLst>
                </a:gridCol>
                <a:gridCol w="1568536">
                  <a:extLst>
                    <a:ext uri="{9D8B030D-6E8A-4147-A177-3AD203B41FA5}">
                      <a16:colId xmlns:a16="http://schemas.microsoft.com/office/drawing/2014/main" val="992744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預計申請或已技轉之專利</a:t>
                      </a:r>
                      <a:r>
                        <a:rPr lang="en-US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/</a:t>
                      </a:r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技術名稱</a:t>
                      </a:r>
                      <a:endParaRPr lang="zh-TW" sz="16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國別</a:t>
                      </a:r>
                      <a:endParaRPr lang="zh-TW" sz="16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案件狀態</a:t>
                      </a:r>
                      <a:endParaRPr lang="zh-TW" sz="16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申請號</a:t>
                      </a:r>
                      <a:r>
                        <a:rPr lang="en-US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/</a:t>
                      </a:r>
                      <a:endParaRPr lang="zh-TW" sz="16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證書號</a:t>
                      </a:r>
                      <a:endParaRPr lang="zh-TW" sz="16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授權狀態</a:t>
                      </a:r>
                      <a:endParaRPr lang="zh-TW" sz="16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資助部會</a:t>
                      </a:r>
                      <a:endParaRPr lang="zh-TW" sz="16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168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○○○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○○○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審查中</a:t>
                      </a:r>
                      <a:r>
                        <a:rPr lang="en-US" sz="1600" b="0" kern="100" dirty="0">
                          <a:effectLst/>
                          <a:latin typeface="+mj-ea"/>
                          <a:ea typeface="+mj-ea"/>
                        </a:rPr>
                        <a:t>/</a:t>
                      </a:r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領證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00" dirty="0">
                          <a:effectLst/>
                          <a:latin typeface="+mj-ea"/>
                          <a:ea typeface="+mj-ea"/>
                        </a:rPr>
                        <a:t>IXXXX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專屬授權</a:t>
                      </a:r>
                    </a:p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非專屬授權</a:t>
                      </a:r>
                    </a:p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○○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○○部</a:t>
                      </a:r>
                      <a:r>
                        <a:rPr lang="en-US" sz="1600" b="0" kern="100" dirty="0">
                          <a:effectLst/>
                          <a:latin typeface="+mj-ea"/>
                          <a:ea typeface="+mj-ea"/>
                        </a:rPr>
                        <a:t>  %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○○部</a:t>
                      </a:r>
                      <a:r>
                        <a:rPr lang="en-US" sz="1600" b="0" kern="100" dirty="0">
                          <a:effectLst/>
                          <a:latin typeface="+mj-ea"/>
                          <a:ea typeface="+mj-ea"/>
                        </a:rPr>
                        <a:t>  %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5163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>
                          <a:effectLst/>
                          <a:latin typeface="+mj-ea"/>
                          <a:ea typeface="+mj-ea"/>
                        </a:rPr>
                        <a:t>○○○</a:t>
                      </a:r>
                      <a:endParaRPr lang="zh-TW" sz="1600" b="0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○○○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規劃於價創</a:t>
                      </a:r>
                      <a:r>
                        <a:rPr lang="en-US" sz="1600" b="0" kern="100" dirty="0">
                          <a:effectLst/>
                          <a:latin typeface="+mj-ea"/>
                          <a:ea typeface="+mj-ea"/>
                        </a:rPr>
                        <a:t>2.0</a:t>
                      </a:r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期間申請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kern="100" dirty="0">
                          <a:effectLst/>
                          <a:latin typeface="+mj-ea"/>
                          <a:ea typeface="+mj-ea"/>
                        </a:rPr>
                        <a:t>XXXX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○○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○○</a:t>
                      </a:r>
                      <a:endParaRPr lang="zh-TW" sz="1600" b="0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696372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600" b="1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600" b="1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600" b="1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600" b="1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600" b="1" kern="10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600" b="1" kern="100" dirty="0"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4445" marR="4445" marT="444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503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135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FCA1B169-8425-F081-4812-8BCE8BAFD8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0F1FC315-C35A-3904-DFEC-BD2C0ABB2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5" y="238126"/>
            <a:ext cx="7670626" cy="714261"/>
          </a:xfrm>
        </p:spPr>
        <p:txBody>
          <a:bodyPr/>
          <a:lstStyle/>
          <a:p>
            <a:pPr algn="ctr"/>
            <a:r>
              <a:rPr lang="zh-TW" altLang="en-US" sz="4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審查重點及注意事項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(1/2)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pic>
        <p:nvPicPr>
          <p:cNvPr id="24" name="圖片 23">
            <a:extLst>
              <a:ext uri="{FF2B5EF4-FFF2-40B4-BE49-F238E27FC236}">
                <a16:creationId xmlns:a16="http://schemas.microsoft.com/office/drawing/2014/main" id="{02675088-F134-C18B-D1B2-0C99842A15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844824"/>
            <a:ext cx="8635878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955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6849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sz="4000" b="1" kern="2600" dirty="0">
                <a:solidFill>
                  <a:srgbClr val="0000FF"/>
                </a:solidFill>
                <a:latin typeface="+mj-ea"/>
              </a:rPr>
              <a:t>八、技術作價作業</a:t>
            </a:r>
            <a:r>
              <a:rPr lang="en-US" altLang="zh-TW" sz="4000" b="1" kern="2600" dirty="0">
                <a:solidFill>
                  <a:srgbClr val="0000FF"/>
                </a:solidFill>
                <a:latin typeface="+mj-ea"/>
              </a:rPr>
              <a:t>-</a:t>
            </a:r>
            <a:r>
              <a:rPr lang="zh-TW" altLang="en-US" sz="2400" b="1" kern="2600" dirty="0">
                <a:solidFill>
                  <a:srgbClr val="0000FF"/>
                </a:solidFill>
                <a:latin typeface="+mj-ea"/>
              </a:rPr>
              <a:t>技轉收入繳庫說明</a:t>
            </a:r>
            <a:endParaRPr lang="zh-TW" altLang="en-US" b="1" kern="2600" dirty="0">
              <a:solidFill>
                <a:srgbClr val="0000FF"/>
              </a:solidFill>
              <a:latin typeface="+mj-ea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69004" y="1074917"/>
            <a:ext cx="8533436" cy="216959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2500" kern="100" dirty="0">
                <a:latin typeface="+mj-ea"/>
                <a:ea typeface="+mj-ea"/>
              </a:rPr>
              <a:t>新創團隊與學校間協議完成校內技術作價條件之相關規劃</a:t>
            </a:r>
            <a:endParaRPr lang="en-US" altLang="zh-TW" sz="2500" kern="100" dirty="0">
              <a:latin typeface="+mj-ea"/>
              <a:ea typeface="+mj-ea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sz="2500" kern="100" dirty="0">
                <a:latin typeface="+mj-ea"/>
                <a:ea typeface="+mj-ea"/>
              </a:rPr>
              <a:t>應依價創</a:t>
            </a:r>
            <a:r>
              <a:rPr lang="en-US" altLang="zh-TW" sz="2500" kern="100" dirty="0">
                <a:latin typeface="+mj-ea"/>
                <a:ea typeface="+mj-ea"/>
              </a:rPr>
              <a:t>2.0</a:t>
            </a:r>
            <a:r>
              <a:rPr lang="zh-TW" altLang="en-US" sz="2500" kern="100" dirty="0">
                <a:latin typeface="+mj-ea"/>
                <a:ea typeface="+mj-ea"/>
              </a:rPr>
              <a:t>計畫技術作價規範辦理，如因應公司發展策略而價創</a:t>
            </a:r>
            <a:r>
              <a:rPr lang="en-US" altLang="zh-TW" sz="2500" kern="100" dirty="0">
                <a:latin typeface="+mj-ea"/>
                <a:ea typeface="+mj-ea"/>
              </a:rPr>
              <a:t>2.0</a:t>
            </a:r>
            <a:r>
              <a:rPr lang="zh-TW" altLang="en-US" sz="2500" kern="100" dirty="0">
                <a:latin typeface="+mj-ea"/>
                <a:ea typeface="+mj-ea"/>
              </a:rPr>
              <a:t>所要求規範有所差異</a:t>
            </a:r>
            <a:r>
              <a:rPr lang="en-US" altLang="zh-TW" sz="2500" kern="100" dirty="0">
                <a:latin typeface="+mj-ea"/>
                <a:ea typeface="+mj-ea"/>
              </a:rPr>
              <a:t>(</a:t>
            </a:r>
            <a:r>
              <a:rPr lang="zh-TW" altLang="en-US" sz="2500" kern="100" dirty="0">
                <a:latin typeface="+mj-ea"/>
                <a:ea typeface="+mj-ea"/>
              </a:rPr>
              <a:t>如技術股與現金分配比例</a:t>
            </a:r>
            <a:r>
              <a:rPr lang="en-US" altLang="zh-TW" sz="2500" kern="100" dirty="0">
                <a:latin typeface="+mj-ea"/>
                <a:ea typeface="+mj-ea"/>
              </a:rPr>
              <a:t>)</a:t>
            </a:r>
            <a:r>
              <a:rPr lang="zh-TW" altLang="en-US" sz="2500" kern="100" dirty="0">
                <a:latin typeface="+mj-ea"/>
                <a:ea typeface="+mj-ea"/>
              </a:rPr>
              <a:t>，請重點說明。</a:t>
            </a:r>
            <a:endParaRPr lang="en-US" altLang="zh-TW" sz="2500" kern="100" dirty="0">
              <a:latin typeface="+mj-ea"/>
              <a:ea typeface="+mj-ea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839E26E0-108A-7A6D-C0FD-8186AA50E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215834"/>
              </p:ext>
            </p:extLst>
          </p:nvPr>
        </p:nvGraphicFramePr>
        <p:xfrm>
          <a:off x="495807" y="3501008"/>
          <a:ext cx="8229601" cy="29472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6919">
                  <a:extLst>
                    <a:ext uri="{9D8B030D-6E8A-4147-A177-3AD203B41FA5}">
                      <a16:colId xmlns:a16="http://schemas.microsoft.com/office/drawing/2014/main" val="149005709"/>
                    </a:ext>
                  </a:extLst>
                </a:gridCol>
                <a:gridCol w="933758">
                  <a:extLst>
                    <a:ext uri="{9D8B030D-6E8A-4147-A177-3AD203B41FA5}">
                      <a16:colId xmlns:a16="http://schemas.microsoft.com/office/drawing/2014/main" val="3712885201"/>
                    </a:ext>
                  </a:extLst>
                </a:gridCol>
                <a:gridCol w="1234140">
                  <a:extLst>
                    <a:ext uri="{9D8B030D-6E8A-4147-A177-3AD203B41FA5}">
                      <a16:colId xmlns:a16="http://schemas.microsoft.com/office/drawing/2014/main" val="3697591807"/>
                    </a:ext>
                  </a:extLst>
                </a:gridCol>
                <a:gridCol w="1337986">
                  <a:extLst>
                    <a:ext uri="{9D8B030D-6E8A-4147-A177-3AD203B41FA5}">
                      <a16:colId xmlns:a16="http://schemas.microsoft.com/office/drawing/2014/main" val="2784105221"/>
                    </a:ext>
                  </a:extLst>
                </a:gridCol>
                <a:gridCol w="1559965">
                  <a:extLst>
                    <a:ext uri="{9D8B030D-6E8A-4147-A177-3AD203B41FA5}">
                      <a16:colId xmlns:a16="http://schemas.microsoft.com/office/drawing/2014/main" val="318377801"/>
                    </a:ext>
                  </a:extLst>
                </a:gridCol>
                <a:gridCol w="1316833">
                  <a:extLst>
                    <a:ext uri="{9D8B030D-6E8A-4147-A177-3AD203B41FA5}">
                      <a16:colId xmlns:a16="http://schemas.microsoft.com/office/drawing/2014/main" val="2969692057"/>
                    </a:ext>
                  </a:extLst>
                </a:gridCol>
              </a:tblGrid>
              <a:tr h="247783">
                <a:tc rowSpan="2"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 dirty="0">
                          <a:effectLst/>
                        </a:rPr>
                        <a:t>機構名稱</a:t>
                      </a:r>
                      <a:r>
                        <a:rPr lang="en-US" sz="1400" kern="0" dirty="0">
                          <a:effectLst/>
                        </a:rPr>
                        <a:t>/</a:t>
                      </a:r>
                      <a:r>
                        <a:rPr lang="zh-TW" sz="1400" kern="0" dirty="0">
                          <a:effectLst/>
                        </a:rPr>
                        <a:t>姓名</a:t>
                      </a:r>
                      <a:endParaRPr lang="zh-TW" sz="1400" kern="100" dirty="0">
                        <a:effectLst/>
                      </a:endParaRPr>
                    </a:p>
                    <a:p>
                      <a:pPr algn="ctr" eaLnBrk="0" fontAlgn="base"/>
                      <a:r>
                        <a:rPr lang="en-US" sz="1400" kern="0" dirty="0">
                          <a:effectLst/>
                        </a:rPr>
                        <a:t>(</a:t>
                      </a:r>
                      <a:r>
                        <a:rPr lang="zh-TW" sz="1400" kern="0" dirty="0">
                          <a:effectLst/>
                        </a:rPr>
                        <a:t>授權標的來源）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 dirty="0">
                          <a:effectLst/>
                        </a:rPr>
                        <a:t>技轉收入</a:t>
                      </a:r>
                      <a:endParaRPr lang="zh-TW" sz="1400" kern="100" dirty="0">
                        <a:effectLst/>
                      </a:endParaRPr>
                    </a:p>
                    <a:p>
                      <a:pPr algn="ctr" eaLnBrk="0" fontAlgn="base"/>
                      <a:r>
                        <a:rPr lang="zh-TW" sz="1400" kern="0" dirty="0">
                          <a:effectLst/>
                        </a:rPr>
                        <a:t>分配比例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 dirty="0">
                          <a:effectLst/>
                        </a:rPr>
                        <a:t>現金</a:t>
                      </a:r>
                      <a:endParaRPr lang="zh-TW" sz="1400" kern="100" dirty="0">
                        <a:effectLst/>
                      </a:endParaRPr>
                    </a:p>
                    <a:p>
                      <a:pPr algn="ctr" eaLnBrk="0" fontAlgn="base"/>
                      <a:r>
                        <a:rPr lang="en-US" sz="1400" kern="0" dirty="0">
                          <a:effectLst/>
                        </a:rPr>
                        <a:t>(A)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eaLnBrk="0" fontAlgn="base"/>
                      <a:r>
                        <a:rPr lang="zh-TW" sz="1300" kern="0" dirty="0">
                          <a:effectLst/>
                        </a:rPr>
                        <a:t>技術股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>
                          <a:effectLst/>
                        </a:rPr>
                        <a:t>技轉收入</a:t>
                      </a:r>
                      <a:endParaRPr lang="zh-TW" sz="1400" kern="100">
                        <a:effectLst/>
                      </a:endParaRPr>
                    </a:p>
                    <a:p>
                      <a:pPr algn="ctr" eaLnBrk="0" fontAlgn="base"/>
                      <a:r>
                        <a:rPr lang="zh-TW" sz="1400" kern="0">
                          <a:effectLst/>
                        </a:rPr>
                        <a:t>總金額分配</a:t>
                      </a:r>
                      <a:endParaRPr lang="zh-TW" sz="1400" kern="100">
                        <a:effectLst/>
                      </a:endParaRPr>
                    </a:p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(A)+ (B)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8145339"/>
                  </a:ext>
                </a:extLst>
              </a:tr>
              <a:tr h="39806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b="1" kern="0" dirty="0">
                          <a:solidFill>
                            <a:schemeClr val="bg1"/>
                          </a:solidFill>
                          <a:effectLst/>
                        </a:rPr>
                        <a:t>股數分配</a:t>
                      </a:r>
                      <a:r>
                        <a:rPr lang="en-US" sz="1400" b="1" kern="0" dirty="0"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lang="zh-TW" sz="1400" b="1" kern="0" dirty="0">
                          <a:solidFill>
                            <a:schemeClr val="bg1"/>
                          </a:solidFill>
                          <a:effectLst/>
                        </a:rPr>
                        <a:t>股</a:t>
                      </a:r>
                      <a:r>
                        <a:rPr lang="en-US" sz="1400" b="1" kern="0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zh-TW" sz="14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b="1" kern="0" dirty="0">
                          <a:solidFill>
                            <a:schemeClr val="bg1"/>
                          </a:solidFill>
                          <a:effectLst/>
                        </a:rPr>
                        <a:t>股份代表金額</a:t>
                      </a:r>
                      <a:r>
                        <a:rPr lang="en-US" sz="1400" b="1" kern="0" dirty="0">
                          <a:solidFill>
                            <a:schemeClr val="bg1"/>
                          </a:solidFill>
                          <a:effectLst/>
                        </a:rPr>
                        <a:t>(B) </a:t>
                      </a:r>
                      <a:endParaRPr lang="zh-TW" sz="14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809317"/>
                  </a:ext>
                </a:extLst>
              </a:tr>
              <a:tr h="332821"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 dirty="0">
                          <a:solidFill>
                            <a:schemeClr val="tx1"/>
                          </a:solidFill>
                          <a:effectLst/>
                        </a:rPr>
                        <a:t>經濟部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 dirty="0">
                          <a:effectLst/>
                        </a:rPr>
                        <a:t>○</a:t>
                      </a:r>
                      <a:r>
                        <a:rPr lang="en-US" sz="1400" kern="0" dirty="0">
                          <a:effectLst/>
                        </a:rPr>
                        <a:t>%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4302200"/>
                  </a:ext>
                </a:extLst>
              </a:tr>
              <a:tr h="332821"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>
                          <a:solidFill>
                            <a:schemeClr val="tx1"/>
                          </a:solidFill>
                          <a:effectLst/>
                        </a:rPr>
                        <a:t>○○會</a:t>
                      </a:r>
                      <a:endParaRPr lang="zh-TW" sz="14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>
                          <a:effectLst/>
                        </a:rPr>
                        <a:t>○</a:t>
                      </a:r>
                      <a:r>
                        <a:rPr lang="en-US" sz="1400" kern="0">
                          <a:effectLst/>
                        </a:rPr>
                        <a:t>%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8637721"/>
                  </a:ext>
                </a:extLst>
              </a:tr>
              <a:tr h="332821"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 dirty="0">
                          <a:solidFill>
                            <a:schemeClr val="tx1"/>
                          </a:solidFill>
                          <a:effectLst/>
                        </a:rPr>
                        <a:t>○○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zh-TW" sz="1400" kern="0" dirty="0">
                          <a:solidFill>
                            <a:schemeClr val="tx1"/>
                          </a:solidFill>
                          <a:effectLst/>
                        </a:rPr>
                        <a:t>學術機構</a:t>
                      </a:r>
                      <a:r>
                        <a:rPr lang="en-US" sz="1400" kern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zh-TW" sz="1400" kern="0" dirty="0">
                          <a:solidFill>
                            <a:srgbClr val="FF0000"/>
                          </a:solidFill>
                          <a:effectLst/>
                        </a:rPr>
                        <a:t>≦</a:t>
                      </a:r>
                      <a:r>
                        <a:rPr lang="en-US" sz="1400" kern="0" dirty="0">
                          <a:solidFill>
                            <a:srgbClr val="FF0000"/>
                          </a:solidFill>
                          <a:effectLst/>
                        </a:rPr>
                        <a:t>16</a:t>
                      </a:r>
                      <a:r>
                        <a:rPr lang="zh-TW" sz="1400" kern="0" dirty="0">
                          <a:solidFill>
                            <a:srgbClr val="FF0000"/>
                          </a:solidFill>
                          <a:effectLst/>
                        </a:rPr>
                        <a:t>％</a:t>
                      </a: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zh-TW" sz="14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zh-TW" sz="1400" kern="0" dirty="0">
                          <a:solidFill>
                            <a:srgbClr val="FF0000"/>
                          </a:solidFill>
                          <a:effectLst/>
                        </a:rPr>
                        <a:t>≦</a:t>
                      </a:r>
                      <a:r>
                        <a:rPr lang="en-US" sz="1400" kern="0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r>
                        <a:rPr lang="zh-TW" sz="1400" kern="0" dirty="0">
                          <a:solidFill>
                            <a:srgbClr val="FF0000"/>
                          </a:solidFill>
                          <a:effectLst/>
                        </a:rPr>
                        <a:t>％或無</a:t>
                      </a: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zh-TW" sz="14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507958"/>
                  </a:ext>
                </a:extLst>
              </a:tr>
              <a:tr h="644382"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 dirty="0">
                          <a:solidFill>
                            <a:schemeClr val="tx1"/>
                          </a:solidFill>
                          <a:effectLst/>
                        </a:rPr>
                        <a:t>發明人代表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eaLnBrk="0" fontAlgn="base"/>
                      <a:r>
                        <a:rPr lang="zh-TW" sz="1400" kern="0" dirty="0">
                          <a:solidFill>
                            <a:schemeClr val="tx1"/>
                          </a:solidFill>
                          <a:effectLst/>
                        </a:rPr>
                        <a:t>及其指定之研發團隊成員</a:t>
                      </a:r>
                      <a:endParaRPr lang="zh-TW" sz="1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>
                          <a:effectLst/>
                        </a:rPr>
                        <a:t>○</a:t>
                      </a:r>
                      <a:r>
                        <a:rPr lang="en-US" sz="1400" kern="0">
                          <a:effectLst/>
                        </a:rPr>
                        <a:t>%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 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5505754"/>
                  </a:ext>
                </a:extLst>
              </a:tr>
              <a:tr h="600172"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 dirty="0">
                          <a:effectLst/>
                        </a:rPr>
                        <a:t>合計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0">
                          <a:effectLst/>
                        </a:rPr>
                        <a:t>100</a:t>
                      </a:r>
                      <a:r>
                        <a:rPr lang="zh-TW" sz="1400" kern="0">
                          <a:effectLst/>
                        </a:rPr>
                        <a:t>％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(</a:t>
                      </a:r>
                      <a:r>
                        <a:rPr lang="zh-TW" sz="1400" kern="100" dirty="0">
                          <a:solidFill>
                            <a:srgbClr val="FF0000"/>
                          </a:solidFill>
                          <a:effectLst/>
                        </a:rPr>
                        <a:t>≦授權金</a:t>
                      </a: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26</a:t>
                      </a:r>
                      <a:r>
                        <a:rPr lang="zh-TW" sz="1400" kern="100" dirty="0">
                          <a:solidFill>
                            <a:srgbClr val="FF0000"/>
                          </a:solidFill>
                          <a:effectLst/>
                        </a:rPr>
                        <a:t>％</a:t>
                      </a:r>
                    </a:p>
                    <a:p>
                      <a:pPr algn="ctr" eaLnBrk="0" fontAlgn="base"/>
                      <a:r>
                        <a:rPr lang="zh-TW" sz="1400" kern="100" dirty="0">
                          <a:solidFill>
                            <a:srgbClr val="FF0000"/>
                          </a:solidFill>
                          <a:effectLst/>
                        </a:rPr>
                        <a:t>或無現金</a:t>
                      </a: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)</a:t>
                      </a:r>
                      <a:endParaRPr lang="zh-TW" sz="14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>
                          <a:effectLst/>
                        </a:rPr>
                        <a:t>○○○股</a:t>
                      </a:r>
                      <a:endParaRPr lang="zh-TW" sz="1400" kern="10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TW" sz="1400" kern="100" dirty="0"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eaLnBrk="0" fontAlgn="base"/>
                      <a:r>
                        <a:rPr lang="zh-TW" sz="1400" kern="0" dirty="0">
                          <a:effectLst/>
                        </a:rPr>
                        <a:t>○○○</a:t>
                      </a:r>
                      <a:endParaRPr lang="zh-TW" sz="1400" kern="100" dirty="0">
                        <a:effectLst/>
                      </a:endParaRPr>
                    </a:p>
                    <a:p>
                      <a:pPr algn="ctr" eaLnBrk="0" fontAlgn="base"/>
                      <a:r>
                        <a:rPr lang="zh-TW" sz="1400" kern="100" dirty="0">
                          <a:solidFill>
                            <a:srgbClr val="FF0000"/>
                          </a:solidFill>
                          <a:effectLst/>
                        </a:rPr>
                        <a:t>（至少為補助款之</a:t>
                      </a:r>
                      <a:r>
                        <a:rPr lang="en-US" sz="1400" kern="100" dirty="0">
                          <a:solidFill>
                            <a:srgbClr val="FF0000"/>
                          </a:solidFill>
                          <a:effectLst/>
                        </a:rPr>
                        <a:t>40%</a:t>
                      </a:r>
                      <a:r>
                        <a:rPr lang="zh-TW" sz="1400" kern="100" dirty="0">
                          <a:solidFill>
                            <a:srgbClr val="FF0000"/>
                          </a:solidFill>
                          <a:effectLst/>
                        </a:rPr>
                        <a:t>）</a:t>
                      </a:r>
                      <a:endParaRPr lang="zh-TW" sz="1400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0436467"/>
                  </a:ext>
                </a:extLst>
              </a:tr>
            </a:tbl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ACFEBB27-4C38-2462-C4EF-23B74C096719}"/>
              </a:ext>
            </a:extLst>
          </p:cNvPr>
          <p:cNvSpPr txBox="1"/>
          <p:nvPr/>
        </p:nvSpPr>
        <p:spPr>
          <a:xfrm>
            <a:off x="7431321" y="3172326"/>
            <a:ext cx="14219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zh-TW" sz="1800" dirty="0"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單位：千元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8193F05B-DBA0-DFB3-2DB7-D50E6E997D9B}"/>
              </a:ext>
            </a:extLst>
          </p:cNvPr>
          <p:cNvSpPr txBox="1"/>
          <p:nvPr/>
        </p:nvSpPr>
        <p:spPr>
          <a:xfrm>
            <a:off x="431052" y="308794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範例：</a:t>
            </a:r>
          </a:p>
        </p:txBody>
      </p:sp>
    </p:spTree>
    <p:extLst>
      <p:ext uri="{BB962C8B-B14F-4D97-AF65-F5344CB8AC3E}">
        <p14:creationId xmlns:p14="http://schemas.microsoft.com/office/powerpoint/2010/main" val="3214988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1B2A4B9A-5381-474A-86B5-15649EC38EF6}"/>
              </a:ext>
            </a:extLst>
          </p:cNvPr>
          <p:cNvSpPr/>
          <p:nvPr/>
        </p:nvSpPr>
        <p:spPr>
          <a:xfrm>
            <a:off x="443504" y="2180691"/>
            <a:ext cx="8204704" cy="4036220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9" name="文字方塊 88">
            <a:extLst>
              <a:ext uri="{FF2B5EF4-FFF2-40B4-BE49-F238E27FC236}">
                <a16:creationId xmlns:a16="http://schemas.microsoft.com/office/drawing/2014/main" id="{A27EF4C3-C457-4E97-A716-BB48A377B467}"/>
              </a:ext>
            </a:extLst>
          </p:cNvPr>
          <p:cNvSpPr txBox="1"/>
          <p:nvPr/>
        </p:nvSpPr>
        <p:spPr>
          <a:xfrm>
            <a:off x="330862" y="1268760"/>
            <a:ext cx="84823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</a:rPr>
              <a:t>(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</a:rPr>
              <a:t>說明：新創公司成立後，規劃後續五年預期達成或創造的重要里程碑</a:t>
            </a: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ea"/>
                <a:ea typeface="+mj-ea"/>
              </a:rPr>
              <a:t>)</a:t>
            </a:r>
            <a:endParaRPr kumimoji="1" lang="en-US" altLang="zh-TW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92" name="標題 1">
            <a:extLst>
              <a:ext uri="{FF2B5EF4-FFF2-40B4-BE49-F238E27FC236}">
                <a16:creationId xmlns:a16="http://schemas.microsoft.com/office/drawing/2014/main" id="{7F30D725-3266-419E-B7D9-E143B6DBC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16" y="11814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+mj-ea"/>
              </a:rPr>
              <a:t>九、</a:t>
            </a:r>
            <a:r>
              <a:rPr lang="zh-TW" altLang="zh-TW" sz="4000" b="1" dirty="0">
                <a:solidFill>
                  <a:srgbClr val="0000FF"/>
                </a:solidFill>
                <a:latin typeface="+mj-ea"/>
              </a:rPr>
              <a:t>預期效益與價值創造</a:t>
            </a:r>
            <a:r>
              <a:rPr lang="en-US" altLang="zh-TW" sz="2800" b="1" dirty="0">
                <a:solidFill>
                  <a:srgbClr val="0000FF"/>
                </a:solidFill>
                <a:latin typeface="+mj-ea"/>
              </a:rPr>
              <a:t>-</a:t>
            </a:r>
            <a:r>
              <a:rPr lang="zh-TW" altLang="en-US" sz="2800" b="1" dirty="0">
                <a:solidFill>
                  <a:srgbClr val="0000FF"/>
                </a:solidFill>
                <a:latin typeface="+mj-ea"/>
              </a:rPr>
              <a:t>重要里程碑</a:t>
            </a:r>
            <a:endParaRPr lang="zh-TW" altLang="en-US" sz="4000" b="1" dirty="0">
              <a:solidFill>
                <a:srgbClr val="0000FF"/>
              </a:solidFill>
              <a:latin typeface="+mj-ea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3D86168E-9D49-07E5-55B1-3D58CD5C1ADA}"/>
              </a:ext>
            </a:extLst>
          </p:cNvPr>
          <p:cNvSpPr/>
          <p:nvPr/>
        </p:nvSpPr>
        <p:spPr>
          <a:xfrm>
            <a:off x="712049" y="3711803"/>
            <a:ext cx="121307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altLang="zh-TW" sz="18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xx</a:t>
            </a:r>
            <a:r>
              <a:rPr lang="zh-TW" altLang="zh-TW" sz="18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月 </a:t>
            </a:r>
            <a:endParaRPr lang="zh-TW" altLang="zh-TW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zh-TW" sz="1600" b="0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預計達成之重大里程碑</a:t>
            </a:r>
            <a:endParaRPr lang="en-US" altLang="zh-TW" sz="1600" b="0" i="0" u="none" strike="noStrike" kern="120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en-US" altLang="zh-TW" sz="16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altLang="zh-TW" sz="16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xx</a:t>
            </a:r>
            <a:r>
              <a:rPr lang="zh-TW" altLang="zh-TW" sz="16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月 </a:t>
            </a:r>
            <a:endParaRPr lang="zh-TW" altLang="zh-TW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zh-TW" sz="1600" b="0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預計達成之重大里程碑</a:t>
            </a:r>
            <a:endParaRPr lang="zh-TW" altLang="zh-TW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zh-TW" altLang="zh-TW" sz="1600" b="0" i="0" u="none" strike="noStrike" dirty="0">
              <a:effectLst/>
              <a:latin typeface="Arial" panose="020B0604020202020204" pitchFamily="34" charset="0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75B99BFA-9228-523F-1995-7CC9295508B2}"/>
              </a:ext>
            </a:extLst>
          </p:cNvPr>
          <p:cNvGrpSpPr/>
          <p:nvPr/>
        </p:nvGrpSpPr>
        <p:grpSpPr>
          <a:xfrm>
            <a:off x="50118" y="2361424"/>
            <a:ext cx="8455503" cy="1143000"/>
            <a:chOff x="491247" y="2708920"/>
            <a:chExt cx="8229601" cy="1143000"/>
          </a:xfrm>
        </p:grpSpPr>
        <p:grpSp>
          <p:nvGrpSpPr>
            <p:cNvPr id="4" name="群組 3">
              <a:extLst>
                <a:ext uri="{FF2B5EF4-FFF2-40B4-BE49-F238E27FC236}">
                  <a16:creationId xmlns:a16="http://schemas.microsoft.com/office/drawing/2014/main" id="{4A7DE368-A854-BC24-737D-6302CF2AD379}"/>
                </a:ext>
              </a:extLst>
            </p:cNvPr>
            <p:cNvGrpSpPr/>
            <p:nvPr/>
          </p:nvGrpSpPr>
          <p:grpSpPr>
            <a:xfrm>
              <a:off x="491247" y="2708920"/>
              <a:ext cx="8229601" cy="1143000"/>
              <a:chOff x="20167" y="2563881"/>
              <a:chExt cx="8942883" cy="1297167"/>
            </a:xfrm>
          </p:grpSpPr>
          <p:sp>
            <p:nvSpPr>
              <p:cNvPr id="12" name="圆角矩形 35">
                <a:extLst>
                  <a:ext uri="{FF2B5EF4-FFF2-40B4-BE49-F238E27FC236}">
                    <a16:creationId xmlns:a16="http://schemas.microsoft.com/office/drawing/2014/main" id="{7458E718-792C-CD6E-5BD7-9F932977F9BA}"/>
                  </a:ext>
                </a:extLst>
              </p:cNvPr>
              <p:cNvSpPr/>
              <p:nvPr/>
            </p:nvSpPr>
            <p:spPr>
              <a:xfrm>
                <a:off x="7113759" y="2922635"/>
                <a:ext cx="883338" cy="579656"/>
              </a:xfrm>
              <a:prstGeom prst="roundRect">
                <a:avLst>
                  <a:gd name="adj" fmla="val 0"/>
                </a:avLst>
              </a:prstGeom>
              <a:solidFill>
                <a:srgbClr val="078BD7"/>
              </a:solidFill>
              <a:ln w="952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20000"/>
                  </a:lnSpc>
                  <a:spcBef>
                    <a:spcPts val="20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40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Black"/>
                  <a:ea typeface="微软雅黑"/>
                  <a:cs typeface="+mn-cs"/>
                </a:endParaRPr>
              </a:p>
            </p:txBody>
          </p:sp>
          <p:grpSp>
            <p:nvGrpSpPr>
              <p:cNvPr id="13" name="群組 12">
                <a:extLst>
                  <a:ext uri="{FF2B5EF4-FFF2-40B4-BE49-F238E27FC236}">
                    <a16:creationId xmlns:a16="http://schemas.microsoft.com/office/drawing/2014/main" id="{4EC77C43-FA3D-B682-90B4-E56E14C10ACF}"/>
                  </a:ext>
                </a:extLst>
              </p:cNvPr>
              <p:cNvGrpSpPr/>
              <p:nvPr/>
            </p:nvGrpSpPr>
            <p:grpSpPr>
              <a:xfrm>
                <a:off x="20167" y="2563881"/>
                <a:ext cx="7141337" cy="1297167"/>
                <a:chOff x="20167" y="2563881"/>
                <a:chExt cx="8133397" cy="1297167"/>
              </a:xfrm>
            </p:grpSpPr>
            <p:sp>
              <p:nvSpPr>
                <p:cNvPr id="17" name="圆角矩形 35">
                  <a:extLst>
                    <a:ext uri="{FF2B5EF4-FFF2-40B4-BE49-F238E27FC236}">
                      <a16:creationId xmlns:a16="http://schemas.microsoft.com/office/drawing/2014/main" id="{E76347EE-738D-925A-D9CD-F6B67D697E1E}"/>
                    </a:ext>
                  </a:extLst>
                </p:cNvPr>
                <p:cNvSpPr/>
                <p:nvPr/>
              </p:nvSpPr>
              <p:spPr>
                <a:xfrm>
                  <a:off x="6047373" y="2922635"/>
                  <a:ext cx="1006049" cy="579656"/>
                </a:xfrm>
                <a:prstGeom prst="roundRect">
                  <a:avLst>
                    <a:gd name="adj" fmla="val 0"/>
                  </a:avLst>
                </a:prstGeom>
                <a:solidFill>
                  <a:srgbClr val="078BD7"/>
                </a:solidFill>
                <a:ln w="9525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20000"/>
                    </a:lnSpc>
                    <a:spcBef>
                      <a:spcPts val="200"/>
                    </a:spcBef>
                    <a:spcAft>
                      <a:spcPts val="2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4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 Black"/>
                    <a:ea typeface="微软雅黑"/>
                    <a:cs typeface="+mn-cs"/>
                  </a:endParaRPr>
                </a:p>
              </p:txBody>
            </p:sp>
            <p:grpSp>
              <p:nvGrpSpPr>
                <p:cNvPr id="18" name="群組 17">
                  <a:extLst>
                    <a:ext uri="{FF2B5EF4-FFF2-40B4-BE49-F238E27FC236}">
                      <a16:creationId xmlns:a16="http://schemas.microsoft.com/office/drawing/2014/main" id="{027393AA-1CC6-C4C6-D684-4A24D7B49545}"/>
                    </a:ext>
                  </a:extLst>
                </p:cNvPr>
                <p:cNvGrpSpPr/>
                <p:nvPr/>
              </p:nvGrpSpPr>
              <p:grpSpPr>
                <a:xfrm>
                  <a:off x="20167" y="2563881"/>
                  <a:ext cx="6136010" cy="1297167"/>
                  <a:chOff x="20166" y="2563881"/>
                  <a:chExt cx="9536899" cy="1878995"/>
                </a:xfrm>
              </p:grpSpPr>
              <p:sp>
                <p:nvSpPr>
                  <p:cNvPr id="20" name="圆角矩形 35">
                    <a:extLst>
                      <a:ext uri="{FF2B5EF4-FFF2-40B4-BE49-F238E27FC236}">
                        <a16:creationId xmlns:a16="http://schemas.microsoft.com/office/drawing/2014/main" id="{6FE13491-A962-126F-EFD8-CF46A255878E}"/>
                      </a:ext>
                    </a:extLst>
                  </p:cNvPr>
                  <p:cNvSpPr/>
                  <p:nvPr/>
                </p:nvSpPr>
                <p:spPr>
                  <a:xfrm>
                    <a:off x="6283515" y="3083550"/>
                    <a:ext cx="1563653" cy="839653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rgbClr val="078BD7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20000"/>
                      </a:lnSpc>
                      <a:spcBef>
                        <a:spcPts val="200"/>
                      </a:spcBef>
                      <a:spcAft>
                        <a:spcPts val="2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 Black"/>
                      <a:ea typeface="微软雅黑"/>
                      <a:cs typeface="+mn-cs"/>
                    </a:endParaRPr>
                  </a:p>
                </p:txBody>
              </p:sp>
              <p:sp>
                <p:nvSpPr>
                  <p:cNvPr id="22" name="同心圆 37">
                    <a:extLst>
                      <a:ext uri="{FF2B5EF4-FFF2-40B4-BE49-F238E27FC236}">
                        <a16:creationId xmlns:a16="http://schemas.microsoft.com/office/drawing/2014/main" id="{5FDC1E30-8411-EAF7-810B-4492D41FEDE4}"/>
                      </a:ext>
                    </a:extLst>
                  </p:cNvPr>
                  <p:cNvSpPr/>
                  <p:nvPr/>
                </p:nvSpPr>
                <p:spPr>
                  <a:xfrm>
                    <a:off x="7678060" y="2563881"/>
                    <a:ext cx="1879005" cy="1878995"/>
                  </a:xfrm>
                  <a:prstGeom prst="donut">
                    <a:avLst>
                      <a:gd name="adj" fmla="val 12796"/>
                    </a:avLst>
                  </a:prstGeom>
                  <a:solidFill>
                    <a:srgbClr val="B2B2B2">
                      <a:lumMod val="60000"/>
                      <a:lumOff val="40000"/>
                    </a:srgbClr>
                  </a:solidFill>
                  <a:ln w="28575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20000"/>
                      </a:lnSpc>
                      <a:spcBef>
                        <a:spcPts val="200"/>
                      </a:spcBef>
                      <a:spcAft>
                        <a:spcPts val="2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2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4C4C4C"/>
                      </a:solidFill>
                      <a:effectLst/>
                      <a:uLnTx/>
                      <a:uFillTx/>
                      <a:latin typeface="Arial Black"/>
                      <a:ea typeface="微软雅黑"/>
                      <a:cs typeface="+mn-cs"/>
                    </a:endParaRPr>
                  </a:p>
                </p:txBody>
              </p:sp>
              <p:sp>
                <p:nvSpPr>
                  <p:cNvPr id="23" name="圆角矩形 30">
                    <a:extLst>
                      <a:ext uri="{FF2B5EF4-FFF2-40B4-BE49-F238E27FC236}">
                        <a16:creationId xmlns:a16="http://schemas.microsoft.com/office/drawing/2014/main" id="{C53BFD92-B785-5C2C-5A85-CF0404D093C6}"/>
                      </a:ext>
                    </a:extLst>
                  </p:cNvPr>
                  <p:cNvSpPr/>
                  <p:nvPr/>
                </p:nvSpPr>
                <p:spPr>
                  <a:xfrm>
                    <a:off x="3151840" y="3083550"/>
                    <a:ext cx="1563653" cy="839653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rgbClr val="078BD7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20000"/>
                      </a:lnSpc>
                      <a:spcBef>
                        <a:spcPts val="200"/>
                      </a:spcBef>
                      <a:spcAft>
                        <a:spcPts val="2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 Black"/>
                      <a:ea typeface="微软雅黑"/>
                      <a:cs typeface="+mn-cs"/>
                    </a:endParaRPr>
                  </a:p>
                </p:txBody>
              </p:sp>
              <p:sp>
                <p:nvSpPr>
                  <p:cNvPr id="24" name="同心圆 32">
                    <a:extLst>
                      <a:ext uri="{FF2B5EF4-FFF2-40B4-BE49-F238E27FC236}">
                        <a16:creationId xmlns:a16="http://schemas.microsoft.com/office/drawing/2014/main" id="{377B6C4E-1DD4-00C2-C955-4C45BF6C88F9}"/>
                      </a:ext>
                    </a:extLst>
                  </p:cNvPr>
                  <p:cNvSpPr/>
                  <p:nvPr/>
                </p:nvSpPr>
                <p:spPr>
                  <a:xfrm>
                    <a:off x="4546385" y="2563881"/>
                    <a:ext cx="1879005" cy="1878995"/>
                  </a:xfrm>
                  <a:prstGeom prst="donut">
                    <a:avLst>
                      <a:gd name="adj" fmla="val 12796"/>
                    </a:avLst>
                  </a:prstGeom>
                  <a:solidFill>
                    <a:srgbClr val="B2B2B2">
                      <a:lumMod val="60000"/>
                      <a:lumOff val="40000"/>
                    </a:srgbClr>
                  </a:solidFill>
                  <a:ln w="28575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20000"/>
                      </a:lnSpc>
                      <a:spcBef>
                        <a:spcPts val="200"/>
                      </a:spcBef>
                      <a:spcAft>
                        <a:spcPts val="2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2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4C4C4C"/>
                      </a:solidFill>
                      <a:effectLst/>
                      <a:uLnTx/>
                      <a:uFillTx/>
                      <a:latin typeface="Arial Black"/>
                      <a:ea typeface="微软雅黑"/>
                      <a:cs typeface="+mn-cs"/>
                    </a:endParaRPr>
                  </a:p>
                </p:txBody>
              </p:sp>
              <p:sp>
                <p:nvSpPr>
                  <p:cNvPr id="25" name="圆角矩形 6">
                    <a:extLst>
                      <a:ext uri="{FF2B5EF4-FFF2-40B4-BE49-F238E27FC236}">
                        <a16:creationId xmlns:a16="http://schemas.microsoft.com/office/drawing/2014/main" id="{9B06C1BF-E846-CB73-5FC9-B750EBC760BB}"/>
                      </a:ext>
                    </a:extLst>
                  </p:cNvPr>
                  <p:cNvSpPr/>
                  <p:nvPr/>
                </p:nvSpPr>
                <p:spPr>
                  <a:xfrm>
                    <a:off x="20166" y="3083550"/>
                    <a:ext cx="1563653" cy="839653"/>
                  </a:xfrm>
                  <a:prstGeom prst="roundRect">
                    <a:avLst>
                      <a:gd name="adj" fmla="val 0"/>
                    </a:avLst>
                  </a:prstGeom>
                  <a:solidFill>
                    <a:srgbClr val="078BD7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20000"/>
                      </a:lnSpc>
                      <a:spcBef>
                        <a:spcPts val="200"/>
                      </a:spcBef>
                      <a:spcAft>
                        <a:spcPts val="2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 Black"/>
                      <a:ea typeface="微软雅黑"/>
                      <a:cs typeface="+mn-cs"/>
                    </a:endParaRPr>
                  </a:p>
                </p:txBody>
              </p:sp>
              <p:sp>
                <p:nvSpPr>
                  <p:cNvPr id="26" name="同心圆 11">
                    <a:extLst>
                      <a:ext uri="{FF2B5EF4-FFF2-40B4-BE49-F238E27FC236}">
                        <a16:creationId xmlns:a16="http://schemas.microsoft.com/office/drawing/2014/main" id="{D648AA7B-C0AD-E646-1BBF-1CE86C0B0C40}"/>
                      </a:ext>
                    </a:extLst>
                  </p:cNvPr>
                  <p:cNvSpPr/>
                  <p:nvPr/>
                </p:nvSpPr>
                <p:spPr>
                  <a:xfrm>
                    <a:off x="1414711" y="2563881"/>
                    <a:ext cx="1879005" cy="1878995"/>
                  </a:xfrm>
                  <a:prstGeom prst="donut">
                    <a:avLst>
                      <a:gd name="adj" fmla="val 12796"/>
                    </a:avLst>
                  </a:prstGeom>
                  <a:solidFill>
                    <a:srgbClr val="B2B2B2">
                      <a:lumMod val="60000"/>
                      <a:lumOff val="40000"/>
                    </a:srgbClr>
                  </a:solidFill>
                  <a:ln w="28575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20000"/>
                      </a:lnSpc>
                      <a:spcBef>
                        <a:spcPts val="200"/>
                      </a:spcBef>
                      <a:spcAft>
                        <a:spcPts val="2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zh-CN" altLang="en-US" sz="28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4C4C4C"/>
                      </a:solidFill>
                      <a:effectLst/>
                      <a:uLnTx/>
                      <a:uFillTx/>
                      <a:latin typeface="Arial Black"/>
                      <a:ea typeface="微软雅黑"/>
                      <a:cs typeface="+mn-cs"/>
                    </a:endParaRPr>
                  </a:p>
                </p:txBody>
              </p:sp>
              <p:sp>
                <p:nvSpPr>
                  <p:cNvPr id="28" name="任意多边形 20">
                    <a:extLst>
                      <a:ext uri="{FF2B5EF4-FFF2-40B4-BE49-F238E27FC236}">
                        <a16:creationId xmlns:a16="http://schemas.microsoft.com/office/drawing/2014/main" id="{DB76229C-4172-2283-D046-42A93D9CE2DE}"/>
                      </a:ext>
                    </a:extLst>
                  </p:cNvPr>
                  <p:cNvSpPr/>
                  <p:nvPr/>
                </p:nvSpPr>
                <p:spPr>
                  <a:xfrm>
                    <a:off x="1553620" y="2674750"/>
                    <a:ext cx="1682737" cy="1657249"/>
                  </a:xfrm>
                  <a:custGeom>
                    <a:avLst/>
                    <a:gdLst>
                      <a:gd name="connsiteX0" fmla="*/ 1550731 w 1550731"/>
                      <a:gd name="connsiteY0" fmla="*/ 761202 h 1523369"/>
                      <a:gd name="connsiteX1" fmla="*/ 1550684 w 1550731"/>
                      <a:gd name="connsiteY1" fmla="*/ 761690 h 1523369"/>
                      <a:gd name="connsiteX2" fmla="*/ 1550730 w 1550731"/>
                      <a:gd name="connsiteY2" fmla="*/ 762168 h 1523369"/>
                      <a:gd name="connsiteX3" fmla="*/ 1476913 w 1550731"/>
                      <a:gd name="connsiteY3" fmla="*/ 940378 h 1523369"/>
                      <a:gd name="connsiteX4" fmla="*/ 967739 w 1550731"/>
                      <a:gd name="connsiteY4" fmla="*/ 1449552 h 1523369"/>
                      <a:gd name="connsiteX5" fmla="*/ 611318 w 1550731"/>
                      <a:gd name="connsiteY5" fmla="*/ 1449552 h 1523369"/>
                      <a:gd name="connsiteX6" fmla="*/ 611318 w 1550731"/>
                      <a:gd name="connsiteY6" fmla="*/ 1093130 h 1523369"/>
                      <a:gd name="connsiteX7" fmla="*/ 687694 w 1550731"/>
                      <a:gd name="connsiteY7" fmla="*/ 1016754 h 1523369"/>
                      <a:gd name="connsiteX8" fmla="*/ 252028 w 1550731"/>
                      <a:gd name="connsiteY8" fmla="*/ 1016754 h 1523369"/>
                      <a:gd name="connsiteX9" fmla="*/ 0 w 1550731"/>
                      <a:gd name="connsiteY9" fmla="*/ 764726 h 1523369"/>
                      <a:gd name="connsiteX10" fmla="*/ 252028 w 1550731"/>
                      <a:gd name="connsiteY10" fmla="*/ 512698 h 1523369"/>
                      <a:gd name="connsiteX11" fmla="*/ 693779 w 1550731"/>
                      <a:gd name="connsiteY11" fmla="*/ 512698 h 1523369"/>
                      <a:gd name="connsiteX12" fmla="*/ 611319 w 1550731"/>
                      <a:gd name="connsiteY12" fmla="*/ 430238 h 1523369"/>
                      <a:gd name="connsiteX13" fmla="*/ 611319 w 1550731"/>
                      <a:gd name="connsiteY13" fmla="*/ 73817 h 1523369"/>
                      <a:gd name="connsiteX14" fmla="*/ 967741 w 1550731"/>
                      <a:gd name="connsiteY14" fmla="*/ 73817 h 1523369"/>
                      <a:gd name="connsiteX15" fmla="*/ 1476914 w 1550731"/>
                      <a:gd name="connsiteY15" fmla="*/ 582991 h 1523369"/>
                      <a:gd name="connsiteX16" fmla="*/ 1550731 w 1550731"/>
                      <a:gd name="connsiteY16" fmla="*/ 761202 h 152336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1550731" h="1523369">
                        <a:moveTo>
                          <a:pt x="1550731" y="761202"/>
                        </a:moveTo>
                        <a:lnTo>
                          <a:pt x="1550684" y="761690"/>
                        </a:lnTo>
                        <a:lnTo>
                          <a:pt x="1550730" y="762168"/>
                        </a:lnTo>
                        <a:cubicBezTo>
                          <a:pt x="1550730" y="826667"/>
                          <a:pt x="1526124" y="891167"/>
                          <a:pt x="1476913" y="940378"/>
                        </a:cubicBezTo>
                        <a:lnTo>
                          <a:pt x="967739" y="1449552"/>
                        </a:lnTo>
                        <a:cubicBezTo>
                          <a:pt x="869316" y="1547975"/>
                          <a:pt x="709741" y="1547975"/>
                          <a:pt x="611318" y="1449552"/>
                        </a:cubicBezTo>
                        <a:cubicBezTo>
                          <a:pt x="512895" y="1351129"/>
                          <a:pt x="512895" y="1191553"/>
                          <a:pt x="611318" y="1093130"/>
                        </a:cubicBezTo>
                        <a:lnTo>
                          <a:pt x="687694" y="1016754"/>
                        </a:lnTo>
                        <a:lnTo>
                          <a:pt x="252028" y="1016754"/>
                        </a:lnTo>
                        <a:cubicBezTo>
                          <a:pt x="112837" y="1016754"/>
                          <a:pt x="0" y="903917"/>
                          <a:pt x="0" y="764726"/>
                        </a:cubicBezTo>
                        <a:cubicBezTo>
                          <a:pt x="0" y="625535"/>
                          <a:pt x="112837" y="512698"/>
                          <a:pt x="252028" y="512698"/>
                        </a:cubicBezTo>
                        <a:lnTo>
                          <a:pt x="693779" y="512698"/>
                        </a:lnTo>
                        <a:lnTo>
                          <a:pt x="611319" y="430238"/>
                        </a:lnTo>
                        <a:cubicBezTo>
                          <a:pt x="512896" y="331815"/>
                          <a:pt x="512896" y="172240"/>
                          <a:pt x="611319" y="73817"/>
                        </a:cubicBezTo>
                        <a:cubicBezTo>
                          <a:pt x="709742" y="-24606"/>
                          <a:pt x="869318" y="-24606"/>
                          <a:pt x="967741" y="73817"/>
                        </a:cubicBezTo>
                        <a:lnTo>
                          <a:pt x="1476914" y="582991"/>
                        </a:lnTo>
                        <a:cubicBezTo>
                          <a:pt x="1526125" y="632202"/>
                          <a:pt x="1550731" y="696702"/>
                          <a:pt x="1550731" y="761202"/>
                        </a:cubicBezTo>
                        <a:close/>
                      </a:path>
                    </a:pathLst>
                  </a:custGeom>
                  <a:solidFill>
                    <a:srgbClr val="078BD7"/>
                  </a:solidFill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20000"/>
                      </a:lnSpc>
                      <a:spcBef>
                        <a:spcPts val="200"/>
                      </a:spcBef>
                      <a:spcAft>
                        <a:spcPts val="20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CN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uLnTx/>
                        <a:uFillTx/>
                        <a:latin typeface="Arial Black"/>
                        <a:ea typeface="微软雅黑"/>
                        <a:cs typeface="+mn-cs"/>
                      </a:rPr>
                      <a:t>202</a:t>
                    </a:r>
                    <a:r>
                      <a:rPr kumimoji="0" lang="en-US" altLang="zh-TW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uLnTx/>
                        <a:uFillTx/>
                        <a:latin typeface="Arial Black"/>
                        <a:ea typeface="微软雅黑"/>
                        <a:cs typeface="+mn-cs"/>
                      </a:rPr>
                      <a:t>x</a:t>
                    </a:r>
                    <a:endParaRPr kumimoji="0" lang="zh-CN" altLang="en-US" b="0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bg1">
                          <a:lumMod val="95000"/>
                        </a:schemeClr>
                      </a:solidFill>
                      <a:effectLst/>
                      <a:uLnTx/>
                      <a:uFillTx/>
                      <a:latin typeface="Arial Black"/>
                      <a:ea typeface="微软雅黑"/>
                      <a:cs typeface="+mn-cs"/>
                    </a:endParaRPr>
                  </a:p>
                </p:txBody>
              </p:sp>
            </p:grpSp>
            <p:sp>
              <p:nvSpPr>
                <p:cNvPr id="19" name="同心圆 37">
                  <a:extLst>
                    <a:ext uri="{FF2B5EF4-FFF2-40B4-BE49-F238E27FC236}">
                      <a16:creationId xmlns:a16="http://schemas.microsoft.com/office/drawing/2014/main" id="{B36BF145-4C08-0B8D-425F-2007311AACAE}"/>
                    </a:ext>
                  </a:extLst>
                </p:cNvPr>
                <p:cNvSpPr/>
                <p:nvPr/>
              </p:nvSpPr>
              <p:spPr>
                <a:xfrm>
                  <a:off x="6944618" y="2563881"/>
                  <a:ext cx="1208946" cy="1297167"/>
                </a:xfrm>
                <a:prstGeom prst="donut">
                  <a:avLst>
                    <a:gd name="adj" fmla="val 12796"/>
                  </a:avLst>
                </a:prstGeom>
                <a:solidFill>
                  <a:srgbClr val="B2B2B2">
                    <a:lumMod val="60000"/>
                    <a:lumOff val="40000"/>
                  </a:srgbClr>
                </a:solidFill>
                <a:ln w="28575" cap="flat" cmpd="sng" algn="ctr">
                  <a:noFill/>
                  <a:prstDash val="solid"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20000"/>
                    </a:lnSpc>
                    <a:spcBef>
                      <a:spcPts val="200"/>
                    </a:spcBef>
                    <a:spcAft>
                      <a:spcPts val="2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C4C4C"/>
                    </a:solidFill>
                    <a:effectLst/>
                    <a:uLnTx/>
                    <a:uFillTx/>
                    <a:latin typeface="Arial Black"/>
                    <a:ea typeface="微软雅黑"/>
                    <a:cs typeface="+mn-cs"/>
                  </a:endParaRPr>
                </a:p>
              </p:txBody>
            </p:sp>
          </p:grpSp>
          <p:sp>
            <p:nvSpPr>
              <p:cNvPr id="16" name="同心圆 37">
                <a:extLst>
                  <a:ext uri="{FF2B5EF4-FFF2-40B4-BE49-F238E27FC236}">
                    <a16:creationId xmlns:a16="http://schemas.microsoft.com/office/drawing/2014/main" id="{439C4EEE-4446-5DF2-E0B9-27ACCC3C2B6B}"/>
                  </a:ext>
                </a:extLst>
              </p:cNvPr>
              <p:cNvSpPr/>
              <p:nvPr/>
            </p:nvSpPr>
            <p:spPr>
              <a:xfrm>
                <a:off x="7901564" y="2563881"/>
                <a:ext cx="1061486" cy="1297167"/>
              </a:xfrm>
              <a:prstGeom prst="donut">
                <a:avLst>
                  <a:gd name="adj" fmla="val 12796"/>
                </a:avLst>
              </a:prstGeom>
              <a:solidFill>
                <a:srgbClr val="B2B2B2">
                  <a:lumMod val="60000"/>
                  <a:lumOff val="40000"/>
                </a:srgbClr>
              </a:solidFill>
              <a:ln w="285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20000"/>
                  </a:lnSpc>
                  <a:spcBef>
                    <a:spcPts val="200"/>
                  </a:spcBef>
                  <a:spcAft>
                    <a:spcPts val="2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2800" b="0" i="0" u="none" strike="noStrike" kern="0" cap="none" spc="0" normalizeH="0" baseline="0" noProof="0" dirty="0">
                  <a:ln>
                    <a:noFill/>
                  </a:ln>
                  <a:solidFill>
                    <a:srgbClr val="4C4C4C"/>
                  </a:solidFill>
                  <a:effectLst/>
                  <a:uLnTx/>
                  <a:uFillTx/>
                  <a:latin typeface="Arial Black"/>
                  <a:ea typeface="微软雅黑"/>
                  <a:cs typeface="+mn-cs"/>
                </a:endParaRPr>
              </a:p>
            </p:txBody>
          </p:sp>
        </p:grpSp>
        <p:sp>
          <p:nvSpPr>
            <p:cNvPr id="7" name="任意多边形 20">
              <a:extLst>
                <a:ext uri="{FF2B5EF4-FFF2-40B4-BE49-F238E27FC236}">
                  <a16:creationId xmlns:a16="http://schemas.microsoft.com/office/drawing/2014/main" id="{54157591-941B-6B81-46B5-1E66E9ACEA85}"/>
                </a:ext>
              </a:extLst>
            </p:cNvPr>
            <p:cNvSpPr/>
            <p:nvPr/>
          </p:nvSpPr>
          <p:spPr>
            <a:xfrm>
              <a:off x="2887440" y="2776362"/>
              <a:ext cx="874790" cy="1008111"/>
            </a:xfrm>
            <a:custGeom>
              <a:avLst/>
              <a:gdLst>
                <a:gd name="connsiteX0" fmla="*/ 1550731 w 1550731"/>
                <a:gd name="connsiteY0" fmla="*/ 761202 h 1523369"/>
                <a:gd name="connsiteX1" fmla="*/ 1550684 w 1550731"/>
                <a:gd name="connsiteY1" fmla="*/ 761690 h 1523369"/>
                <a:gd name="connsiteX2" fmla="*/ 1550730 w 1550731"/>
                <a:gd name="connsiteY2" fmla="*/ 762168 h 1523369"/>
                <a:gd name="connsiteX3" fmla="*/ 1476913 w 1550731"/>
                <a:gd name="connsiteY3" fmla="*/ 940378 h 1523369"/>
                <a:gd name="connsiteX4" fmla="*/ 967739 w 1550731"/>
                <a:gd name="connsiteY4" fmla="*/ 1449552 h 1523369"/>
                <a:gd name="connsiteX5" fmla="*/ 611318 w 1550731"/>
                <a:gd name="connsiteY5" fmla="*/ 1449552 h 1523369"/>
                <a:gd name="connsiteX6" fmla="*/ 611318 w 1550731"/>
                <a:gd name="connsiteY6" fmla="*/ 1093130 h 1523369"/>
                <a:gd name="connsiteX7" fmla="*/ 687694 w 1550731"/>
                <a:gd name="connsiteY7" fmla="*/ 1016754 h 1523369"/>
                <a:gd name="connsiteX8" fmla="*/ 252028 w 1550731"/>
                <a:gd name="connsiteY8" fmla="*/ 1016754 h 1523369"/>
                <a:gd name="connsiteX9" fmla="*/ 0 w 1550731"/>
                <a:gd name="connsiteY9" fmla="*/ 764726 h 1523369"/>
                <a:gd name="connsiteX10" fmla="*/ 252028 w 1550731"/>
                <a:gd name="connsiteY10" fmla="*/ 512698 h 1523369"/>
                <a:gd name="connsiteX11" fmla="*/ 693779 w 1550731"/>
                <a:gd name="connsiteY11" fmla="*/ 512698 h 1523369"/>
                <a:gd name="connsiteX12" fmla="*/ 611319 w 1550731"/>
                <a:gd name="connsiteY12" fmla="*/ 430238 h 1523369"/>
                <a:gd name="connsiteX13" fmla="*/ 611319 w 1550731"/>
                <a:gd name="connsiteY13" fmla="*/ 73817 h 1523369"/>
                <a:gd name="connsiteX14" fmla="*/ 967741 w 1550731"/>
                <a:gd name="connsiteY14" fmla="*/ 73817 h 1523369"/>
                <a:gd name="connsiteX15" fmla="*/ 1476914 w 1550731"/>
                <a:gd name="connsiteY15" fmla="*/ 582991 h 1523369"/>
                <a:gd name="connsiteX16" fmla="*/ 1550731 w 1550731"/>
                <a:gd name="connsiteY16" fmla="*/ 761202 h 1523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550731" h="1523369">
                  <a:moveTo>
                    <a:pt x="1550731" y="761202"/>
                  </a:moveTo>
                  <a:lnTo>
                    <a:pt x="1550684" y="761690"/>
                  </a:lnTo>
                  <a:lnTo>
                    <a:pt x="1550730" y="762168"/>
                  </a:lnTo>
                  <a:cubicBezTo>
                    <a:pt x="1550730" y="826667"/>
                    <a:pt x="1526124" y="891167"/>
                    <a:pt x="1476913" y="940378"/>
                  </a:cubicBezTo>
                  <a:lnTo>
                    <a:pt x="967739" y="1449552"/>
                  </a:lnTo>
                  <a:cubicBezTo>
                    <a:pt x="869316" y="1547975"/>
                    <a:pt x="709741" y="1547975"/>
                    <a:pt x="611318" y="1449552"/>
                  </a:cubicBezTo>
                  <a:cubicBezTo>
                    <a:pt x="512895" y="1351129"/>
                    <a:pt x="512895" y="1191553"/>
                    <a:pt x="611318" y="1093130"/>
                  </a:cubicBezTo>
                  <a:lnTo>
                    <a:pt x="687694" y="1016754"/>
                  </a:lnTo>
                  <a:lnTo>
                    <a:pt x="252028" y="1016754"/>
                  </a:lnTo>
                  <a:cubicBezTo>
                    <a:pt x="112837" y="1016754"/>
                    <a:pt x="0" y="903917"/>
                    <a:pt x="0" y="764726"/>
                  </a:cubicBezTo>
                  <a:cubicBezTo>
                    <a:pt x="0" y="625535"/>
                    <a:pt x="112837" y="512698"/>
                    <a:pt x="252028" y="512698"/>
                  </a:cubicBezTo>
                  <a:lnTo>
                    <a:pt x="693779" y="512698"/>
                  </a:lnTo>
                  <a:lnTo>
                    <a:pt x="611319" y="430238"/>
                  </a:lnTo>
                  <a:cubicBezTo>
                    <a:pt x="512896" y="331815"/>
                    <a:pt x="512896" y="172240"/>
                    <a:pt x="611319" y="73817"/>
                  </a:cubicBezTo>
                  <a:cubicBezTo>
                    <a:pt x="709742" y="-24606"/>
                    <a:pt x="869318" y="-24606"/>
                    <a:pt x="967741" y="73817"/>
                  </a:cubicBezTo>
                  <a:lnTo>
                    <a:pt x="1476914" y="582991"/>
                  </a:lnTo>
                  <a:cubicBezTo>
                    <a:pt x="1526125" y="632202"/>
                    <a:pt x="1550731" y="696702"/>
                    <a:pt x="1550731" y="761202"/>
                  </a:cubicBezTo>
                  <a:close/>
                </a:path>
              </a:pathLst>
            </a:custGeom>
            <a:solidFill>
              <a:srgbClr val="078BD7"/>
            </a:solidFill>
            <a:ln w="9525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ts val="2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/>
                  <a:uLnTx/>
                  <a:uFillTx/>
                  <a:latin typeface="Arial Black"/>
                  <a:ea typeface="微软雅黑"/>
                  <a:cs typeface="+mn-cs"/>
                </a:rPr>
                <a:t>202</a:t>
              </a:r>
              <a:r>
                <a:rPr kumimoji="0" lang="en-US" altLang="zh-TW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/>
                  <a:uLnTx/>
                  <a:uFillTx/>
                  <a:latin typeface="Arial Black"/>
                  <a:ea typeface="微软雅黑"/>
                  <a:cs typeface="+mn-cs"/>
                </a:rPr>
                <a:t>x</a:t>
              </a:r>
              <a:endParaRPr kumimoji="0" lang="zh-CN" altLang="en-US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Arial Black"/>
                <a:ea typeface="微软雅黑"/>
                <a:cs typeface="+mn-cs"/>
              </a:endParaRPr>
            </a:p>
          </p:txBody>
        </p:sp>
        <p:sp>
          <p:nvSpPr>
            <p:cNvPr id="9" name="任意多边形 20">
              <a:extLst>
                <a:ext uri="{FF2B5EF4-FFF2-40B4-BE49-F238E27FC236}">
                  <a16:creationId xmlns:a16="http://schemas.microsoft.com/office/drawing/2014/main" id="{EFFF61F4-220A-7680-CB44-D586D85CDAE5}"/>
                </a:ext>
              </a:extLst>
            </p:cNvPr>
            <p:cNvSpPr/>
            <p:nvPr/>
          </p:nvSpPr>
          <p:spPr>
            <a:xfrm>
              <a:off x="4542422" y="2776362"/>
              <a:ext cx="874790" cy="1008111"/>
            </a:xfrm>
            <a:custGeom>
              <a:avLst/>
              <a:gdLst>
                <a:gd name="connsiteX0" fmla="*/ 1550731 w 1550731"/>
                <a:gd name="connsiteY0" fmla="*/ 761202 h 1523369"/>
                <a:gd name="connsiteX1" fmla="*/ 1550684 w 1550731"/>
                <a:gd name="connsiteY1" fmla="*/ 761690 h 1523369"/>
                <a:gd name="connsiteX2" fmla="*/ 1550730 w 1550731"/>
                <a:gd name="connsiteY2" fmla="*/ 762168 h 1523369"/>
                <a:gd name="connsiteX3" fmla="*/ 1476913 w 1550731"/>
                <a:gd name="connsiteY3" fmla="*/ 940378 h 1523369"/>
                <a:gd name="connsiteX4" fmla="*/ 967739 w 1550731"/>
                <a:gd name="connsiteY4" fmla="*/ 1449552 h 1523369"/>
                <a:gd name="connsiteX5" fmla="*/ 611318 w 1550731"/>
                <a:gd name="connsiteY5" fmla="*/ 1449552 h 1523369"/>
                <a:gd name="connsiteX6" fmla="*/ 611318 w 1550731"/>
                <a:gd name="connsiteY6" fmla="*/ 1093130 h 1523369"/>
                <a:gd name="connsiteX7" fmla="*/ 687694 w 1550731"/>
                <a:gd name="connsiteY7" fmla="*/ 1016754 h 1523369"/>
                <a:gd name="connsiteX8" fmla="*/ 252028 w 1550731"/>
                <a:gd name="connsiteY8" fmla="*/ 1016754 h 1523369"/>
                <a:gd name="connsiteX9" fmla="*/ 0 w 1550731"/>
                <a:gd name="connsiteY9" fmla="*/ 764726 h 1523369"/>
                <a:gd name="connsiteX10" fmla="*/ 252028 w 1550731"/>
                <a:gd name="connsiteY10" fmla="*/ 512698 h 1523369"/>
                <a:gd name="connsiteX11" fmla="*/ 693779 w 1550731"/>
                <a:gd name="connsiteY11" fmla="*/ 512698 h 1523369"/>
                <a:gd name="connsiteX12" fmla="*/ 611319 w 1550731"/>
                <a:gd name="connsiteY12" fmla="*/ 430238 h 1523369"/>
                <a:gd name="connsiteX13" fmla="*/ 611319 w 1550731"/>
                <a:gd name="connsiteY13" fmla="*/ 73817 h 1523369"/>
                <a:gd name="connsiteX14" fmla="*/ 967741 w 1550731"/>
                <a:gd name="connsiteY14" fmla="*/ 73817 h 1523369"/>
                <a:gd name="connsiteX15" fmla="*/ 1476914 w 1550731"/>
                <a:gd name="connsiteY15" fmla="*/ 582991 h 1523369"/>
                <a:gd name="connsiteX16" fmla="*/ 1550731 w 1550731"/>
                <a:gd name="connsiteY16" fmla="*/ 761202 h 1523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550731" h="1523369">
                  <a:moveTo>
                    <a:pt x="1550731" y="761202"/>
                  </a:moveTo>
                  <a:lnTo>
                    <a:pt x="1550684" y="761690"/>
                  </a:lnTo>
                  <a:lnTo>
                    <a:pt x="1550730" y="762168"/>
                  </a:lnTo>
                  <a:cubicBezTo>
                    <a:pt x="1550730" y="826667"/>
                    <a:pt x="1526124" y="891167"/>
                    <a:pt x="1476913" y="940378"/>
                  </a:cubicBezTo>
                  <a:lnTo>
                    <a:pt x="967739" y="1449552"/>
                  </a:lnTo>
                  <a:cubicBezTo>
                    <a:pt x="869316" y="1547975"/>
                    <a:pt x="709741" y="1547975"/>
                    <a:pt x="611318" y="1449552"/>
                  </a:cubicBezTo>
                  <a:cubicBezTo>
                    <a:pt x="512895" y="1351129"/>
                    <a:pt x="512895" y="1191553"/>
                    <a:pt x="611318" y="1093130"/>
                  </a:cubicBezTo>
                  <a:lnTo>
                    <a:pt x="687694" y="1016754"/>
                  </a:lnTo>
                  <a:lnTo>
                    <a:pt x="252028" y="1016754"/>
                  </a:lnTo>
                  <a:cubicBezTo>
                    <a:pt x="112837" y="1016754"/>
                    <a:pt x="0" y="903917"/>
                    <a:pt x="0" y="764726"/>
                  </a:cubicBezTo>
                  <a:cubicBezTo>
                    <a:pt x="0" y="625535"/>
                    <a:pt x="112837" y="512698"/>
                    <a:pt x="252028" y="512698"/>
                  </a:cubicBezTo>
                  <a:lnTo>
                    <a:pt x="693779" y="512698"/>
                  </a:lnTo>
                  <a:lnTo>
                    <a:pt x="611319" y="430238"/>
                  </a:lnTo>
                  <a:cubicBezTo>
                    <a:pt x="512896" y="331815"/>
                    <a:pt x="512896" y="172240"/>
                    <a:pt x="611319" y="73817"/>
                  </a:cubicBezTo>
                  <a:cubicBezTo>
                    <a:pt x="709742" y="-24606"/>
                    <a:pt x="869318" y="-24606"/>
                    <a:pt x="967741" y="73817"/>
                  </a:cubicBezTo>
                  <a:lnTo>
                    <a:pt x="1476914" y="582991"/>
                  </a:lnTo>
                  <a:cubicBezTo>
                    <a:pt x="1526125" y="632202"/>
                    <a:pt x="1550731" y="696702"/>
                    <a:pt x="1550731" y="761202"/>
                  </a:cubicBezTo>
                  <a:close/>
                </a:path>
              </a:pathLst>
            </a:custGeom>
            <a:solidFill>
              <a:srgbClr val="078BD7"/>
            </a:solidFill>
            <a:ln w="9525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ts val="2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/>
                  <a:uLnTx/>
                  <a:uFillTx/>
                  <a:latin typeface="Arial Black"/>
                  <a:ea typeface="微软雅黑"/>
                  <a:cs typeface="+mn-cs"/>
                </a:rPr>
                <a:t>202</a:t>
              </a:r>
              <a:r>
                <a:rPr kumimoji="0" lang="en-US" altLang="zh-TW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/>
                  <a:uLnTx/>
                  <a:uFillTx/>
                  <a:latin typeface="Arial Black"/>
                  <a:ea typeface="微软雅黑"/>
                  <a:cs typeface="+mn-cs"/>
                </a:rPr>
                <a:t>x</a:t>
              </a:r>
              <a:endParaRPr kumimoji="0" lang="zh-CN" altLang="en-US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Arial Black"/>
                <a:ea typeface="微软雅黑"/>
                <a:cs typeface="+mn-cs"/>
              </a:endParaRPr>
            </a:p>
          </p:txBody>
        </p:sp>
        <p:sp>
          <p:nvSpPr>
            <p:cNvPr id="10" name="任意多边形 20">
              <a:extLst>
                <a:ext uri="{FF2B5EF4-FFF2-40B4-BE49-F238E27FC236}">
                  <a16:creationId xmlns:a16="http://schemas.microsoft.com/office/drawing/2014/main" id="{A220266D-7437-60FD-E219-BBBF2FEC1F88}"/>
                </a:ext>
              </a:extLst>
            </p:cNvPr>
            <p:cNvSpPr/>
            <p:nvPr/>
          </p:nvSpPr>
          <p:spPr>
            <a:xfrm>
              <a:off x="6121353" y="2776362"/>
              <a:ext cx="874790" cy="1008111"/>
            </a:xfrm>
            <a:custGeom>
              <a:avLst/>
              <a:gdLst>
                <a:gd name="connsiteX0" fmla="*/ 1550731 w 1550731"/>
                <a:gd name="connsiteY0" fmla="*/ 761202 h 1523369"/>
                <a:gd name="connsiteX1" fmla="*/ 1550684 w 1550731"/>
                <a:gd name="connsiteY1" fmla="*/ 761690 h 1523369"/>
                <a:gd name="connsiteX2" fmla="*/ 1550730 w 1550731"/>
                <a:gd name="connsiteY2" fmla="*/ 762168 h 1523369"/>
                <a:gd name="connsiteX3" fmla="*/ 1476913 w 1550731"/>
                <a:gd name="connsiteY3" fmla="*/ 940378 h 1523369"/>
                <a:gd name="connsiteX4" fmla="*/ 967739 w 1550731"/>
                <a:gd name="connsiteY4" fmla="*/ 1449552 h 1523369"/>
                <a:gd name="connsiteX5" fmla="*/ 611318 w 1550731"/>
                <a:gd name="connsiteY5" fmla="*/ 1449552 h 1523369"/>
                <a:gd name="connsiteX6" fmla="*/ 611318 w 1550731"/>
                <a:gd name="connsiteY6" fmla="*/ 1093130 h 1523369"/>
                <a:gd name="connsiteX7" fmla="*/ 687694 w 1550731"/>
                <a:gd name="connsiteY7" fmla="*/ 1016754 h 1523369"/>
                <a:gd name="connsiteX8" fmla="*/ 252028 w 1550731"/>
                <a:gd name="connsiteY8" fmla="*/ 1016754 h 1523369"/>
                <a:gd name="connsiteX9" fmla="*/ 0 w 1550731"/>
                <a:gd name="connsiteY9" fmla="*/ 764726 h 1523369"/>
                <a:gd name="connsiteX10" fmla="*/ 252028 w 1550731"/>
                <a:gd name="connsiteY10" fmla="*/ 512698 h 1523369"/>
                <a:gd name="connsiteX11" fmla="*/ 693779 w 1550731"/>
                <a:gd name="connsiteY11" fmla="*/ 512698 h 1523369"/>
                <a:gd name="connsiteX12" fmla="*/ 611319 w 1550731"/>
                <a:gd name="connsiteY12" fmla="*/ 430238 h 1523369"/>
                <a:gd name="connsiteX13" fmla="*/ 611319 w 1550731"/>
                <a:gd name="connsiteY13" fmla="*/ 73817 h 1523369"/>
                <a:gd name="connsiteX14" fmla="*/ 967741 w 1550731"/>
                <a:gd name="connsiteY14" fmla="*/ 73817 h 1523369"/>
                <a:gd name="connsiteX15" fmla="*/ 1476914 w 1550731"/>
                <a:gd name="connsiteY15" fmla="*/ 582991 h 1523369"/>
                <a:gd name="connsiteX16" fmla="*/ 1550731 w 1550731"/>
                <a:gd name="connsiteY16" fmla="*/ 761202 h 1523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550731" h="1523369">
                  <a:moveTo>
                    <a:pt x="1550731" y="761202"/>
                  </a:moveTo>
                  <a:lnTo>
                    <a:pt x="1550684" y="761690"/>
                  </a:lnTo>
                  <a:lnTo>
                    <a:pt x="1550730" y="762168"/>
                  </a:lnTo>
                  <a:cubicBezTo>
                    <a:pt x="1550730" y="826667"/>
                    <a:pt x="1526124" y="891167"/>
                    <a:pt x="1476913" y="940378"/>
                  </a:cubicBezTo>
                  <a:lnTo>
                    <a:pt x="967739" y="1449552"/>
                  </a:lnTo>
                  <a:cubicBezTo>
                    <a:pt x="869316" y="1547975"/>
                    <a:pt x="709741" y="1547975"/>
                    <a:pt x="611318" y="1449552"/>
                  </a:cubicBezTo>
                  <a:cubicBezTo>
                    <a:pt x="512895" y="1351129"/>
                    <a:pt x="512895" y="1191553"/>
                    <a:pt x="611318" y="1093130"/>
                  </a:cubicBezTo>
                  <a:lnTo>
                    <a:pt x="687694" y="1016754"/>
                  </a:lnTo>
                  <a:lnTo>
                    <a:pt x="252028" y="1016754"/>
                  </a:lnTo>
                  <a:cubicBezTo>
                    <a:pt x="112837" y="1016754"/>
                    <a:pt x="0" y="903917"/>
                    <a:pt x="0" y="764726"/>
                  </a:cubicBezTo>
                  <a:cubicBezTo>
                    <a:pt x="0" y="625535"/>
                    <a:pt x="112837" y="512698"/>
                    <a:pt x="252028" y="512698"/>
                  </a:cubicBezTo>
                  <a:lnTo>
                    <a:pt x="693779" y="512698"/>
                  </a:lnTo>
                  <a:lnTo>
                    <a:pt x="611319" y="430238"/>
                  </a:lnTo>
                  <a:cubicBezTo>
                    <a:pt x="512896" y="331815"/>
                    <a:pt x="512896" y="172240"/>
                    <a:pt x="611319" y="73817"/>
                  </a:cubicBezTo>
                  <a:cubicBezTo>
                    <a:pt x="709742" y="-24606"/>
                    <a:pt x="869318" y="-24606"/>
                    <a:pt x="967741" y="73817"/>
                  </a:cubicBezTo>
                  <a:lnTo>
                    <a:pt x="1476914" y="582991"/>
                  </a:lnTo>
                  <a:cubicBezTo>
                    <a:pt x="1526125" y="632202"/>
                    <a:pt x="1550731" y="696702"/>
                    <a:pt x="1550731" y="761202"/>
                  </a:cubicBezTo>
                  <a:close/>
                </a:path>
              </a:pathLst>
            </a:custGeom>
            <a:solidFill>
              <a:srgbClr val="078BD7"/>
            </a:solidFill>
            <a:ln w="9525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ts val="2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/>
                  <a:uLnTx/>
                  <a:uFillTx/>
                  <a:latin typeface="Arial Black"/>
                  <a:ea typeface="微软雅黑"/>
                  <a:cs typeface="+mn-cs"/>
                </a:rPr>
                <a:t>202</a:t>
              </a:r>
              <a:r>
                <a:rPr kumimoji="0" lang="en-US" altLang="zh-TW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/>
                  <a:uLnTx/>
                  <a:uFillTx/>
                  <a:latin typeface="Arial Black"/>
                  <a:ea typeface="微软雅黑"/>
                  <a:cs typeface="+mn-cs"/>
                </a:rPr>
                <a:t>x</a:t>
              </a:r>
              <a:endParaRPr kumimoji="0" lang="zh-CN" altLang="en-US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Arial Black"/>
                <a:ea typeface="微软雅黑"/>
                <a:cs typeface="+mn-cs"/>
              </a:endParaRPr>
            </a:p>
          </p:txBody>
        </p:sp>
        <p:sp>
          <p:nvSpPr>
            <p:cNvPr id="11" name="任意多边形 20">
              <a:extLst>
                <a:ext uri="{FF2B5EF4-FFF2-40B4-BE49-F238E27FC236}">
                  <a16:creationId xmlns:a16="http://schemas.microsoft.com/office/drawing/2014/main" id="{0BDA0B5E-7CB2-6BE5-EE8A-0E943305A7B0}"/>
                </a:ext>
              </a:extLst>
            </p:cNvPr>
            <p:cNvSpPr/>
            <p:nvPr/>
          </p:nvSpPr>
          <p:spPr>
            <a:xfrm>
              <a:off x="7781335" y="2710383"/>
              <a:ext cx="874790" cy="1008111"/>
            </a:xfrm>
            <a:custGeom>
              <a:avLst/>
              <a:gdLst>
                <a:gd name="connsiteX0" fmla="*/ 1550731 w 1550731"/>
                <a:gd name="connsiteY0" fmla="*/ 761202 h 1523369"/>
                <a:gd name="connsiteX1" fmla="*/ 1550684 w 1550731"/>
                <a:gd name="connsiteY1" fmla="*/ 761690 h 1523369"/>
                <a:gd name="connsiteX2" fmla="*/ 1550730 w 1550731"/>
                <a:gd name="connsiteY2" fmla="*/ 762168 h 1523369"/>
                <a:gd name="connsiteX3" fmla="*/ 1476913 w 1550731"/>
                <a:gd name="connsiteY3" fmla="*/ 940378 h 1523369"/>
                <a:gd name="connsiteX4" fmla="*/ 967739 w 1550731"/>
                <a:gd name="connsiteY4" fmla="*/ 1449552 h 1523369"/>
                <a:gd name="connsiteX5" fmla="*/ 611318 w 1550731"/>
                <a:gd name="connsiteY5" fmla="*/ 1449552 h 1523369"/>
                <a:gd name="connsiteX6" fmla="*/ 611318 w 1550731"/>
                <a:gd name="connsiteY6" fmla="*/ 1093130 h 1523369"/>
                <a:gd name="connsiteX7" fmla="*/ 687694 w 1550731"/>
                <a:gd name="connsiteY7" fmla="*/ 1016754 h 1523369"/>
                <a:gd name="connsiteX8" fmla="*/ 252028 w 1550731"/>
                <a:gd name="connsiteY8" fmla="*/ 1016754 h 1523369"/>
                <a:gd name="connsiteX9" fmla="*/ 0 w 1550731"/>
                <a:gd name="connsiteY9" fmla="*/ 764726 h 1523369"/>
                <a:gd name="connsiteX10" fmla="*/ 252028 w 1550731"/>
                <a:gd name="connsiteY10" fmla="*/ 512698 h 1523369"/>
                <a:gd name="connsiteX11" fmla="*/ 693779 w 1550731"/>
                <a:gd name="connsiteY11" fmla="*/ 512698 h 1523369"/>
                <a:gd name="connsiteX12" fmla="*/ 611319 w 1550731"/>
                <a:gd name="connsiteY12" fmla="*/ 430238 h 1523369"/>
                <a:gd name="connsiteX13" fmla="*/ 611319 w 1550731"/>
                <a:gd name="connsiteY13" fmla="*/ 73817 h 1523369"/>
                <a:gd name="connsiteX14" fmla="*/ 967741 w 1550731"/>
                <a:gd name="connsiteY14" fmla="*/ 73817 h 1523369"/>
                <a:gd name="connsiteX15" fmla="*/ 1476914 w 1550731"/>
                <a:gd name="connsiteY15" fmla="*/ 582991 h 1523369"/>
                <a:gd name="connsiteX16" fmla="*/ 1550731 w 1550731"/>
                <a:gd name="connsiteY16" fmla="*/ 761202 h 15233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550731" h="1523369">
                  <a:moveTo>
                    <a:pt x="1550731" y="761202"/>
                  </a:moveTo>
                  <a:lnTo>
                    <a:pt x="1550684" y="761690"/>
                  </a:lnTo>
                  <a:lnTo>
                    <a:pt x="1550730" y="762168"/>
                  </a:lnTo>
                  <a:cubicBezTo>
                    <a:pt x="1550730" y="826667"/>
                    <a:pt x="1526124" y="891167"/>
                    <a:pt x="1476913" y="940378"/>
                  </a:cubicBezTo>
                  <a:lnTo>
                    <a:pt x="967739" y="1449552"/>
                  </a:lnTo>
                  <a:cubicBezTo>
                    <a:pt x="869316" y="1547975"/>
                    <a:pt x="709741" y="1547975"/>
                    <a:pt x="611318" y="1449552"/>
                  </a:cubicBezTo>
                  <a:cubicBezTo>
                    <a:pt x="512895" y="1351129"/>
                    <a:pt x="512895" y="1191553"/>
                    <a:pt x="611318" y="1093130"/>
                  </a:cubicBezTo>
                  <a:lnTo>
                    <a:pt x="687694" y="1016754"/>
                  </a:lnTo>
                  <a:lnTo>
                    <a:pt x="252028" y="1016754"/>
                  </a:lnTo>
                  <a:cubicBezTo>
                    <a:pt x="112837" y="1016754"/>
                    <a:pt x="0" y="903917"/>
                    <a:pt x="0" y="764726"/>
                  </a:cubicBezTo>
                  <a:cubicBezTo>
                    <a:pt x="0" y="625535"/>
                    <a:pt x="112837" y="512698"/>
                    <a:pt x="252028" y="512698"/>
                  </a:cubicBezTo>
                  <a:lnTo>
                    <a:pt x="693779" y="512698"/>
                  </a:lnTo>
                  <a:lnTo>
                    <a:pt x="611319" y="430238"/>
                  </a:lnTo>
                  <a:cubicBezTo>
                    <a:pt x="512896" y="331815"/>
                    <a:pt x="512896" y="172240"/>
                    <a:pt x="611319" y="73817"/>
                  </a:cubicBezTo>
                  <a:cubicBezTo>
                    <a:pt x="709742" y="-24606"/>
                    <a:pt x="869318" y="-24606"/>
                    <a:pt x="967741" y="73817"/>
                  </a:cubicBezTo>
                  <a:lnTo>
                    <a:pt x="1476914" y="582991"/>
                  </a:lnTo>
                  <a:cubicBezTo>
                    <a:pt x="1526125" y="632202"/>
                    <a:pt x="1550731" y="696702"/>
                    <a:pt x="1550731" y="761202"/>
                  </a:cubicBezTo>
                  <a:close/>
                </a:path>
              </a:pathLst>
            </a:custGeom>
            <a:solidFill>
              <a:srgbClr val="078BD7"/>
            </a:solidFill>
            <a:ln w="9525" cap="flat" cmpd="sng" algn="ctr">
              <a:noFill/>
              <a:prstDash val="soli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20000"/>
                </a:lnSpc>
                <a:spcBef>
                  <a:spcPts val="200"/>
                </a:spcBef>
                <a:spcAft>
                  <a:spcPts val="2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/>
                  <a:uLnTx/>
                  <a:uFillTx/>
                  <a:latin typeface="Arial Black"/>
                  <a:ea typeface="微软雅黑"/>
                  <a:cs typeface="+mn-cs"/>
                </a:rPr>
                <a:t>202</a:t>
              </a:r>
              <a:r>
                <a:rPr kumimoji="0" lang="en-US" altLang="zh-TW" b="0" i="0" u="none" strike="noStrike" kern="0" cap="none" spc="0" normalizeH="0" baseline="0" noProof="0" dirty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  <a:effectLst/>
                  <a:uLnTx/>
                  <a:uFillTx/>
                  <a:latin typeface="Arial Black"/>
                  <a:ea typeface="微软雅黑"/>
                  <a:cs typeface="+mn-cs"/>
                </a:rPr>
                <a:t>x</a:t>
              </a:r>
              <a:endParaRPr kumimoji="0" lang="zh-CN" altLang="en-US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Arial Black"/>
                <a:ea typeface="微软雅黑"/>
                <a:cs typeface="+mn-cs"/>
              </a:endParaRPr>
            </a:p>
          </p:txBody>
        </p:sp>
      </p:grpSp>
      <p:sp>
        <p:nvSpPr>
          <p:cNvPr id="29" name="矩形 28">
            <a:extLst>
              <a:ext uri="{FF2B5EF4-FFF2-40B4-BE49-F238E27FC236}">
                <a16:creationId xmlns:a16="http://schemas.microsoft.com/office/drawing/2014/main" id="{55488E0E-967F-B6C4-DDB7-411A42E1B6AA}"/>
              </a:ext>
            </a:extLst>
          </p:cNvPr>
          <p:cNvSpPr/>
          <p:nvPr/>
        </p:nvSpPr>
        <p:spPr>
          <a:xfrm>
            <a:off x="2352157" y="3711803"/>
            <a:ext cx="121307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altLang="zh-TW" sz="18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xx</a:t>
            </a:r>
            <a:r>
              <a:rPr lang="zh-TW" altLang="zh-TW" sz="18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月 </a:t>
            </a:r>
            <a:endParaRPr lang="zh-TW" altLang="zh-TW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zh-TW" sz="1600" b="0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預計達成之重大里程碑</a:t>
            </a:r>
            <a:endParaRPr lang="en-US" altLang="zh-TW" sz="1600" b="0" i="0" u="none" strike="noStrike" kern="120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en-US" altLang="zh-TW" sz="16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altLang="zh-TW" sz="16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xx</a:t>
            </a:r>
            <a:r>
              <a:rPr lang="zh-TW" altLang="zh-TW" sz="16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月 </a:t>
            </a:r>
            <a:endParaRPr lang="zh-TW" altLang="zh-TW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zh-TW" sz="1600" b="0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預計達成之重大里程碑</a:t>
            </a:r>
            <a:endParaRPr lang="zh-TW" altLang="zh-TW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zh-TW" altLang="zh-TW" sz="16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D9C3BDB7-09F6-D7A1-56F1-C98787A33B8A}"/>
              </a:ext>
            </a:extLst>
          </p:cNvPr>
          <p:cNvSpPr/>
          <p:nvPr/>
        </p:nvSpPr>
        <p:spPr>
          <a:xfrm>
            <a:off x="4057502" y="3711803"/>
            <a:ext cx="121307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altLang="zh-TW" sz="18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xx</a:t>
            </a:r>
            <a:r>
              <a:rPr lang="zh-TW" altLang="zh-TW" sz="18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月 </a:t>
            </a:r>
            <a:endParaRPr lang="zh-TW" altLang="zh-TW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zh-TW" sz="1600" b="0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預計達成之重大里程碑</a:t>
            </a:r>
            <a:endParaRPr lang="en-US" altLang="zh-TW" sz="1600" b="0" i="0" u="none" strike="noStrike" kern="120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en-US" altLang="zh-TW" sz="16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altLang="zh-TW" sz="16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xx</a:t>
            </a:r>
            <a:r>
              <a:rPr lang="zh-TW" altLang="zh-TW" sz="16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月 </a:t>
            </a:r>
            <a:endParaRPr lang="zh-TW" altLang="zh-TW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zh-TW" sz="1600" b="0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預計達成之重大里程碑</a:t>
            </a:r>
            <a:endParaRPr lang="zh-TW" altLang="zh-TW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zh-TW" altLang="zh-TW" sz="16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C849B39B-5486-640A-E1A9-83254DD702B2}"/>
              </a:ext>
            </a:extLst>
          </p:cNvPr>
          <p:cNvSpPr/>
          <p:nvPr/>
        </p:nvSpPr>
        <p:spPr>
          <a:xfrm>
            <a:off x="5715682" y="3711803"/>
            <a:ext cx="121307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altLang="zh-TW" sz="18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xx</a:t>
            </a:r>
            <a:r>
              <a:rPr lang="zh-TW" altLang="zh-TW" sz="18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月 </a:t>
            </a:r>
            <a:endParaRPr lang="zh-TW" altLang="zh-TW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zh-TW" sz="1600" b="0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預計達成之重大里程碑</a:t>
            </a:r>
            <a:endParaRPr lang="en-US" altLang="zh-TW" sz="1600" b="0" i="0" u="none" strike="noStrike" kern="120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en-US" altLang="zh-TW" sz="16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altLang="zh-TW" sz="16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xx</a:t>
            </a:r>
            <a:r>
              <a:rPr lang="zh-TW" altLang="zh-TW" sz="16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月 </a:t>
            </a:r>
            <a:endParaRPr lang="zh-TW" altLang="zh-TW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zh-TW" sz="1600" b="0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預計達成之重大里程碑</a:t>
            </a:r>
            <a:endParaRPr lang="zh-TW" altLang="zh-TW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zh-TW" altLang="zh-TW" sz="16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08A4BBA6-1F5A-B481-74D3-563668F6928D}"/>
              </a:ext>
            </a:extLst>
          </p:cNvPr>
          <p:cNvSpPr/>
          <p:nvPr/>
        </p:nvSpPr>
        <p:spPr>
          <a:xfrm>
            <a:off x="7373862" y="3711803"/>
            <a:ext cx="121307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altLang="zh-TW" sz="18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xx</a:t>
            </a:r>
            <a:r>
              <a:rPr lang="zh-TW" altLang="zh-TW" sz="18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月 </a:t>
            </a:r>
            <a:endParaRPr lang="zh-TW" altLang="zh-TW" sz="18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zh-TW" sz="1600" b="0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預計達成之重大里程碑</a:t>
            </a:r>
            <a:endParaRPr lang="en-US" altLang="zh-TW" sz="1600" b="0" i="0" u="none" strike="noStrike" kern="1200" dirty="0">
              <a:solidFill>
                <a:srgbClr val="000000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en-US" altLang="zh-TW" sz="16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altLang="zh-TW" sz="16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xx</a:t>
            </a:r>
            <a:r>
              <a:rPr lang="zh-TW" altLang="zh-TW" sz="1600" b="1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月 </a:t>
            </a:r>
            <a:endParaRPr lang="zh-TW" altLang="zh-TW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zh-TW" altLang="zh-TW" sz="1600" b="0" i="0" u="none" strike="noStrike" kern="12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預計達成之重大里程碑</a:t>
            </a:r>
            <a:endParaRPr lang="zh-TW" altLang="zh-TW" sz="1600" b="0" i="0" u="none" strike="noStrike" dirty="0">
              <a:effectLst/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zh-TW" altLang="zh-TW" sz="16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8874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橢圓 13">
            <a:extLst>
              <a:ext uri="{FF2B5EF4-FFF2-40B4-BE49-F238E27FC236}">
                <a16:creationId xmlns:a16="http://schemas.microsoft.com/office/drawing/2014/main" id="{2DD1694B-3BC4-45A3-B7BC-70685D953E42}"/>
              </a:ext>
            </a:extLst>
          </p:cNvPr>
          <p:cNvSpPr/>
          <p:nvPr/>
        </p:nvSpPr>
        <p:spPr>
          <a:xfrm>
            <a:off x="1917241" y="5296118"/>
            <a:ext cx="230871" cy="230871"/>
          </a:xfrm>
          <a:prstGeom prst="ellipse">
            <a:avLst/>
          </a:prstGeom>
          <a:solidFill>
            <a:schemeClr val="lt1">
              <a:alpha val="90000"/>
              <a:hueOff val="0"/>
              <a:satOff val="0"/>
              <a:lumOff val="0"/>
              <a:alphaOff val="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BDF0BEA3-119C-468C-BBC7-CA091B5DB2A2}"/>
              </a:ext>
            </a:extLst>
          </p:cNvPr>
          <p:cNvSpPr/>
          <p:nvPr/>
        </p:nvSpPr>
        <p:spPr>
          <a:xfrm>
            <a:off x="2242560" y="4006950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2AF6E75-0DD4-4E58-91AD-96FE962BAE9F}"/>
              </a:ext>
            </a:extLst>
          </p:cNvPr>
          <p:cNvSpPr/>
          <p:nvPr/>
        </p:nvSpPr>
        <p:spPr>
          <a:xfrm>
            <a:off x="3641703" y="2819348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2A5C4C7-91F7-4219-B93D-A55C89482032}"/>
              </a:ext>
            </a:extLst>
          </p:cNvPr>
          <p:cNvSpPr/>
          <p:nvPr/>
        </p:nvSpPr>
        <p:spPr>
          <a:xfrm>
            <a:off x="4965622" y="4006950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89" name="文字方塊 88">
            <a:extLst>
              <a:ext uri="{FF2B5EF4-FFF2-40B4-BE49-F238E27FC236}">
                <a16:creationId xmlns:a16="http://schemas.microsoft.com/office/drawing/2014/main" id="{A27EF4C3-C457-4E97-A716-BB48A377B467}"/>
              </a:ext>
            </a:extLst>
          </p:cNvPr>
          <p:cNvSpPr txBox="1"/>
          <p:nvPr/>
        </p:nvSpPr>
        <p:spPr>
          <a:xfrm>
            <a:off x="330824" y="1268760"/>
            <a:ext cx="848235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1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(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說明：新創公司成立後</a:t>
            </a:r>
            <a:r>
              <a:rPr kumimoji="1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5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年，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可產生之產業</a:t>
            </a:r>
            <a:r>
              <a:rPr kumimoji="1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效益及價值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創造</a:t>
            </a:r>
            <a:r>
              <a:rPr kumimoji="1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，如創新產品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/</a:t>
            </a:r>
            <a:r>
              <a:rPr kumimoji="1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營運模式、後續引導產品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/</a:t>
            </a:r>
            <a:r>
              <a:rPr kumimoji="1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科技服務銷售營業額、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專利、商業市場布局、</a:t>
            </a:r>
            <a:r>
              <a:rPr kumimoji="1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引導投資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等</a:t>
            </a:r>
            <a:r>
              <a:rPr kumimoji="1" lang="zh-TW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效益說明</a:t>
            </a:r>
            <a:r>
              <a:rPr kumimoji="1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)</a:t>
            </a:r>
            <a:endParaRPr kumimoji="1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92" name="標題 1">
            <a:extLst>
              <a:ext uri="{FF2B5EF4-FFF2-40B4-BE49-F238E27FC236}">
                <a16:creationId xmlns:a16="http://schemas.microsoft.com/office/drawing/2014/main" id="{7F30D725-3266-419E-B7D9-E143B6DBC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864" y="0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+mj-ea"/>
              </a:rPr>
              <a:t>九、</a:t>
            </a:r>
            <a:r>
              <a:rPr lang="zh-TW" altLang="zh-TW" sz="4000" b="1" dirty="0">
                <a:solidFill>
                  <a:srgbClr val="0000FF"/>
                </a:solidFill>
                <a:latin typeface="+mj-ea"/>
              </a:rPr>
              <a:t>預期效益與價值創造</a:t>
            </a:r>
            <a:endParaRPr lang="zh-TW" altLang="en-US" sz="4000" b="1" dirty="0">
              <a:solidFill>
                <a:srgbClr val="0000FF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15057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83D84D5A-AB82-7C5D-F606-868DECF86F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038929"/>
              </p:ext>
            </p:extLst>
          </p:nvPr>
        </p:nvGraphicFramePr>
        <p:xfrm>
          <a:off x="448221" y="3212976"/>
          <a:ext cx="8229600" cy="31068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9171">
                  <a:extLst>
                    <a:ext uri="{9D8B030D-6E8A-4147-A177-3AD203B41FA5}">
                      <a16:colId xmlns:a16="http://schemas.microsoft.com/office/drawing/2014/main" val="343592747"/>
                    </a:ext>
                  </a:extLst>
                </a:gridCol>
                <a:gridCol w="2403140">
                  <a:extLst>
                    <a:ext uri="{9D8B030D-6E8A-4147-A177-3AD203B41FA5}">
                      <a16:colId xmlns:a16="http://schemas.microsoft.com/office/drawing/2014/main" val="513835338"/>
                    </a:ext>
                  </a:extLst>
                </a:gridCol>
                <a:gridCol w="1157649">
                  <a:extLst>
                    <a:ext uri="{9D8B030D-6E8A-4147-A177-3AD203B41FA5}">
                      <a16:colId xmlns:a16="http://schemas.microsoft.com/office/drawing/2014/main" val="3757531867"/>
                    </a:ext>
                  </a:extLst>
                </a:gridCol>
                <a:gridCol w="2759640">
                  <a:extLst>
                    <a:ext uri="{9D8B030D-6E8A-4147-A177-3AD203B41FA5}">
                      <a16:colId xmlns:a16="http://schemas.microsoft.com/office/drawing/2014/main" val="1384185064"/>
                    </a:ext>
                  </a:extLst>
                </a:gridCol>
              </a:tblGrid>
              <a:tr h="704398">
                <a:tc>
                  <a:txBody>
                    <a:bodyPr/>
                    <a:lstStyle/>
                    <a:p>
                      <a:pPr algn="ctr">
                        <a:spcAft>
                          <a:spcPts val="24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前次申請</a:t>
                      </a:r>
                      <a:endParaRPr lang="zh-TW" sz="20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24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計畫別</a:t>
                      </a:r>
                      <a:endParaRPr lang="zh-TW" sz="20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240"/>
                        </a:spcAft>
                        <a:tabLst>
                          <a:tab pos="1295400" algn="l"/>
                        </a:tabLst>
                      </a:pPr>
                      <a:r>
                        <a:rPr lang="zh-TW" sz="1800" b="0" kern="100" dirty="0">
                          <a:effectLst/>
                          <a:latin typeface="+mj-ea"/>
                          <a:ea typeface="+mj-ea"/>
                        </a:rPr>
                        <a:t>□ 經濟部「科研成果價值創造計畫」</a:t>
                      </a:r>
                      <a:endParaRPr lang="zh-TW" sz="2000" b="0" kern="100" dirty="0">
                        <a:effectLst/>
                        <a:latin typeface="+mj-ea"/>
                        <a:ea typeface="+mj-ea"/>
                      </a:endParaRPr>
                    </a:p>
                    <a:p>
                      <a:pPr algn="just">
                        <a:spcAft>
                          <a:spcPts val="240"/>
                        </a:spcAft>
                      </a:pPr>
                      <a:r>
                        <a:rPr lang="zh-TW" sz="1800" b="0" kern="100" dirty="0">
                          <a:effectLst/>
                          <a:latin typeface="+mj-ea"/>
                          <a:ea typeface="+mj-ea"/>
                        </a:rPr>
                        <a:t>□ 國科會「科研創業計畫」（□萌芽案</a:t>
                      </a:r>
                      <a:r>
                        <a:rPr lang="en-US" sz="1800" b="0" kern="100" dirty="0">
                          <a:effectLst/>
                          <a:latin typeface="+mj-ea"/>
                          <a:ea typeface="+mj-ea"/>
                        </a:rPr>
                        <a:t>    </a:t>
                      </a:r>
                      <a:r>
                        <a:rPr lang="zh-TW" sz="1800" b="0" kern="100" dirty="0">
                          <a:effectLst/>
                          <a:latin typeface="+mj-ea"/>
                          <a:ea typeface="+mj-ea"/>
                        </a:rPr>
                        <a:t>□拔尖案）</a:t>
                      </a:r>
                      <a:endParaRPr lang="zh-TW" sz="2000" b="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58736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algn="ctr">
                        <a:spcAft>
                          <a:spcPts val="24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計畫名稱</a:t>
                      </a:r>
                      <a:endParaRPr lang="zh-TW" sz="20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240"/>
                        </a:spcAft>
                      </a:pPr>
                      <a:r>
                        <a:rPr lang="en-US" sz="1800" b="1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2000" b="1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24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申請年度</a:t>
                      </a:r>
                      <a:endParaRPr lang="zh-TW" sz="20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71120" algn="just">
                        <a:spcAft>
                          <a:spcPts val="240"/>
                        </a:spcAft>
                      </a:pPr>
                      <a:r>
                        <a:rPr lang="zh-TW" sz="1800" b="0" kern="100" dirty="0">
                          <a:effectLst/>
                          <a:latin typeface="+mj-ea"/>
                          <a:ea typeface="+mj-ea"/>
                        </a:rPr>
                        <a:t>○○ </a:t>
                      </a:r>
                      <a:r>
                        <a:rPr lang="en-US" sz="1800" b="0" kern="100" dirty="0">
                          <a:effectLst/>
                          <a:latin typeface="+mj-ea"/>
                          <a:ea typeface="+mj-ea"/>
                        </a:rPr>
                        <a:t>  </a:t>
                      </a:r>
                      <a:r>
                        <a:rPr lang="zh-TW" sz="1800" b="0" kern="100" dirty="0">
                          <a:effectLst/>
                          <a:latin typeface="+mj-ea"/>
                          <a:ea typeface="+mj-ea"/>
                        </a:rPr>
                        <a:t>年</a:t>
                      </a:r>
                      <a:endParaRPr lang="zh-TW" sz="2000" b="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1005134"/>
                  </a:ext>
                </a:extLst>
              </a:tr>
              <a:tr h="787003">
                <a:tc>
                  <a:txBody>
                    <a:bodyPr/>
                    <a:lstStyle/>
                    <a:p>
                      <a:pPr algn="ctr">
                        <a:spcAft>
                          <a:spcPts val="24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前次申請</a:t>
                      </a:r>
                      <a:endParaRPr lang="zh-TW" sz="20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24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未獲核准原因</a:t>
                      </a:r>
                      <a:endParaRPr lang="zh-TW" sz="20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240"/>
                        </a:spcAft>
                      </a:pPr>
                      <a:r>
                        <a:rPr lang="en-US" sz="1800" b="1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2000" b="1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183453"/>
                  </a:ext>
                </a:extLst>
              </a:tr>
              <a:tr h="1250315">
                <a:tc>
                  <a:txBody>
                    <a:bodyPr/>
                    <a:lstStyle/>
                    <a:p>
                      <a:pPr algn="ctr">
                        <a:spcAft>
                          <a:spcPts val="24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未獲核准</a:t>
                      </a:r>
                      <a:endParaRPr lang="zh-TW" sz="20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240"/>
                        </a:spcAft>
                      </a:pPr>
                      <a:r>
                        <a:rPr lang="zh-TW" sz="1800" b="1" kern="100" dirty="0">
                          <a:solidFill>
                            <a:schemeClr val="bg1"/>
                          </a:solidFill>
                          <a:effectLst/>
                          <a:latin typeface="+mj-ea"/>
                          <a:ea typeface="+mj-ea"/>
                        </a:rPr>
                        <a:t>原因回應說明</a:t>
                      </a:r>
                      <a:endParaRPr lang="zh-TW" sz="2000" b="1" kern="100" dirty="0">
                        <a:solidFill>
                          <a:schemeClr val="bg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240"/>
                        </a:spcAft>
                      </a:pPr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（請詳述：技術現況、改善措施、已排除之問題、解決方法</a:t>
                      </a:r>
                      <a:r>
                        <a:rPr lang="en-US" sz="1600" b="0" kern="100" dirty="0">
                          <a:effectLst/>
                          <a:latin typeface="+mj-ea"/>
                          <a:ea typeface="+mj-ea"/>
                        </a:rPr>
                        <a:t>...</a:t>
                      </a:r>
                      <a:r>
                        <a:rPr lang="zh-TW" sz="1600" b="0" kern="100" dirty="0">
                          <a:effectLst/>
                          <a:latin typeface="+mj-ea"/>
                          <a:ea typeface="+mj-ea"/>
                        </a:rPr>
                        <a:t>等）</a:t>
                      </a:r>
                      <a:r>
                        <a:rPr lang="en-US" sz="1600" b="0" kern="100" dirty="0">
                          <a:effectLst/>
                          <a:latin typeface="+mj-ea"/>
                          <a:ea typeface="+mj-ea"/>
                        </a:rPr>
                        <a:t> </a:t>
                      </a:r>
                      <a:endParaRPr lang="zh-TW" sz="1800" b="0" kern="1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831083"/>
                  </a:ext>
                </a:extLst>
              </a:tr>
            </a:tbl>
          </a:graphicData>
        </a:graphic>
      </p:graphicFrame>
      <p:sp>
        <p:nvSpPr>
          <p:cNvPr id="3" name="標題 1">
            <a:extLst>
              <a:ext uri="{FF2B5EF4-FFF2-40B4-BE49-F238E27FC236}">
                <a16:creationId xmlns:a16="http://schemas.microsoft.com/office/drawing/2014/main" id="{2E750CFB-9D8D-BE60-9AC4-C960FB28D18B}"/>
              </a:ext>
            </a:extLst>
          </p:cNvPr>
          <p:cNvSpPr txBox="1">
            <a:spLocks/>
          </p:cNvSpPr>
          <p:nvPr/>
        </p:nvSpPr>
        <p:spPr bwMode="auto">
          <a:xfrm>
            <a:off x="457200" y="18864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r>
              <a:rPr kumimoji="0" lang="zh-TW" altLang="en-US" sz="4000" b="1" dirty="0">
                <a:solidFill>
                  <a:srgbClr val="0000FF"/>
                </a:solidFill>
                <a:latin typeface="+mj-ea"/>
              </a:rPr>
              <a:t>十、前次申請未獲核准回應說明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5654705-B09F-FA09-7272-40AB01C7F0DA}"/>
              </a:ext>
            </a:extLst>
          </p:cNvPr>
          <p:cNvSpPr txBox="1"/>
          <p:nvPr/>
        </p:nvSpPr>
        <p:spPr>
          <a:xfrm>
            <a:off x="321846" y="1196752"/>
            <a:ext cx="848235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1" lang="en-US" altLang="zh-TW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(</a:t>
            </a:r>
            <a:r>
              <a:rPr kumimoji="1" lang="zh-TW" altLang="en-U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說明：若計畫團隊是否曾申請經濟部「科研成果價值創造計畫」或國科會「科研創業計畫」未獲核准？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如有，請說明未核准原因並詳述回應</a:t>
            </a:r>
            <a:r>
              <a:rPr kumimoji="1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)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 </a:t>
            </a:r>
            <a:r>
              <a:rPr kumimoji="1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ea"/>
                <a:ea typeface="+mj-ea"/>
              </a:rPr>
              <a:t>無則免填，本頁刪除。</a:t>
            </a:r>
            <a:endParaRPr kumimoji="1" lang="en-US" altLang="zh-TW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7066297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kern="2600" dirty="0">
                <a:solidFill>
                  <a:srgbClr val="0000FF"/>
                </a:solidFill>
                <a:latin typeface="+mj-ea"/>
              </a:rPr>
              <a:t>附件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3440" y="1169423"/>
            <a:ext cx="8295024" cy="45259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zh-TW" altLang="en-US" sz="3200" dirty="0">
                <a:latin typeface="+mj-ea"/>
                <a:ea typeface="+mj-ea"/>
              </a:rPr>
              <a:t>佐證文件、其他有利審查資料等，</a:t>
            </a:r>
            <a:r>
              <a:rPr lang="zh-TW" altLang="en-US" kern="100" dirty="0">
                <a:latin typeface="+mj-ea"/>
                <a:ea typeface="+mj-ea"/>
              </a:rPr>
              <a:t>可視需要增列其他說明。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FCA1B169-8425-F081-4812-8BCE8BAFD8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71FFAD-F905-4792-971B-681FA4F61CA8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4" name="標題 3">
            <a:extLst>
              <a:ext uri="{FF2B5EF4-FFF2-40B4-BE49-F238E27FC236}">
                <a16:creationId xmlns:a16="http://schemas.microsoft.com/office/drawing/2014/main" id="{0F1FC315-C35A-3904-DFEC-BD2C0ABB2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7" y="238126"/>
            <a:ext cx="7742634" cy="714261"/>
          </a:xfrm>
        </p:spPr>
        <p:txBody>
          <a:bodyPr/>
          <a:lstStyle/>
          <a:p>
            <a:pPr algn="ctr"/>
            <a:r>
              <a:rPr lang="zh-TW" altLang="en-US" sz="40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審查重點及注意事項</a:t>
            </a:r>
            <a:r>
              <a:rPr lang="en-US" altLang="zh-TW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(2/2)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0AF1389-3530-E29B-A8B8-B44EB5698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490" y="1844824"/>
            <a:ext cx="8681020" cy="367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111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/>
          </p:cNvSpPr>
          <p:nvPr/>
        </p:nvSpPr>
        <p:spPr bwMode="auto">
          <a:xfrm>
            <a:off x="-6761" y="692696"/>
            <a:ext cx="9144000" cy="151216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經濟部產業技術司</a:t>
            </a:r>
            <a:b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</a:b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科研成果價值創造計畫</a:t>
            </a:r>
            <a:endParaRPr lang="en-US" altLang="zh-TW" sz="2000" b="1" dirty="0">
              <a:solidFill>
                <a:srgbClr val="595959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  <p:sp>
        <p:nvSpPr>
          <p:cNvPr id="3075" name="副標題 2"/>
          <p:cNvSpPr>
            <a:spLocks/>
          </p:cNvSpPr>
          <p:nvPr/>
        </p:nvSpPr>
        <p:spPr bwMode="auto">
          <a:xfrm>
            <a:off x="-6761" y="2574900"/>
            <a:ext cx="9144000" cy="170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32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○○○</a:t>
            </a:r>
            <a:r>
              <a:rPr lang="zh-TW" altLang="en-US" sz="32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計畫</a:t>
            </a:r>
            <a:endParaRPr lang="zh-TW" altLang="en-US" sz="32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sz="2800" dirty="0">
                <a:solidFill>
                  <a:srgbClr val="59595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	</a:t>
            </a:r>
          </a:p>
          <a:p>
            <a:pPr marL="809625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8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申   請   單  位：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○○○</a:t>
            </a:r>
            <a:r>
              <a:rPr lang="zh-TW" altLang="en-US" sz="28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學術機構</a:t>
            </a:r>
            <a:endParaRPr lang="en-US" altLang="zh-TW" sz="2800" b="1" dirty="0">
              <a:solidFill>
                <a:srgbClr val="0D0D0D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marL="809625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8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共同執行單位：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○○○ </a:t>
            </a:r>
            <a:r>
              <a:rPr lang="zh-TW" altLang="en-US" sz="28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公司</a:t>
            </a:r>
            <a:r>
              <a:rPr lang="zh-TW" altLang="en-US" sz="2800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	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altLang="zh-TW" sz="2800" dirty="0">
                <a:solidFill>
                  <a:srgbClr val="59595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	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41692E77-C04C-9865-B821-970C85580EE6}"/>
              </a:ext>
            </a:extLst>
          </p:cNvPr>
          <p:cNvSpPr txBox="1"/>
          <p:nvPr/>
        </p:nvSpPr>
        <p:spPr>
          <a:xfrm>
            <a:off x="-6761" y="4927726"/>
            <a:ext cx="9144000" cy="12372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4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全程計畫：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</a:t>
            </a:r>
            <a:r>
              <a:rPr lang="zh-TW" altLang="en-US" sz="24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年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</a:t>
            </a:r>
            <a:r>
              <a:rPr lang="zh-TW" altLang="en-US" sz="24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月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</a:t>
            </a:r>
            <a:r>
              <a:rPr lang="zh-TW" altLang="en-US" sz="24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日至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</a:t>
            </a:r>
            <a:r>
              <a:rPr lang="zh-TW" altLang="en-US" sz="24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年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</a:t>
            </a:r>
            <a:r>
              <a:rPr lang="zh-TW" altLang="en-US" sz="24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月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</a:t>
            </a:r>
            <a:r>
              <a:rPr lang="zh-TW" altLang="en-US" sz="24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日</a:t>
            </a:r>
            <a:endParaRPr lang="en-US" altLang="zh-TW" sz="2400" b="1" dirty="0">
              <a:solidFill>
                <a:srgbClr val="0D0D0D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altLang="zh-TW" sz="2400" b="1" dirty="0">
              <a:solidFill>
                <a:srgbClr val="0D0D0D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zh-TW" altLang="en-US" sz="2400" b="1" dirty="0">
                <a:solidFill>
                  <a:srgbClr val="0D0D0D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報告人：</a:t>
            </a:r>
            <a:r>
              <a:rPr lang="zh-TW" altLang="en-US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itchFamily="18" charset="0"/>
              </a:rPr>
              <a:t>○○○</a:t>
            </a:r>
            <a:endParaRPr lang="en-US" altLang="zh-TW" sz="2400" b="1" dirty="0">
              <a:solidFill>
                <a:srgbClr val="0D0D0D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>
              <a:tabLst>
                <a:tab pos="1616075" algn="l"/>
              </a:tabLst>
            </a:pP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大綱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22920" y="1143000"/>
            <a:ext cx="7725544" cy="4525963"/>
          </a:xfrm>
        </p:spPr>
        <p:txBody>
          <a:bodyPr/>
          <a:lstStyle/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現有產業技術整合之市場商機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技術核心能力</a:t>
            </a:r>
            <a:r>
              <a:rPr lang="en-US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技術成熟度</a:t>
            </a:r>
            <a:r>
              <a:rPr lang="en-US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計畫主持人及學術機構執行團隊資歷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新創公司營運規劃</a:t>
            </a:r>
            <a:r>
              <a:rPr lang="en-US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(CEO/COO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人選介紹</a:t>
            </a:r>
            <a:r>
              <a:rPr lang="en-US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r>
              <a:rPr lang="en-US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計畫架構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計畫工作項目與時程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經費規劃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技術作價作業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預期效益與價值創造</a:t>
            </a:r>
          </a:p>
          <a:p>
            <a:pPr marL="514350" indent="-514350">
              <a:buFont typeface="+mj-ea"/>
              <a:buAutoNum type="ea1ChtPeriod"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前次申請未獲核准回應說明（無則免填）</a:t>
            </a:r>
          </a:p>
          <a:p>
            <a:pPr marL="0" indent="0">
              <a:buNone/>
            </a:pP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附件：佐證文件、其他有利審查資料等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6932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2777" y="197768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zh-TW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現有產業技術整合之市場商機</a:t>
            </a:r>
            <a:endParaRPr lang="zh-TW" altLang="en-US" b="1" kern="26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2777" y="1340768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說明現有國內外市場需求及其潛在商機為何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，並</a:t>
            </a:r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與全球指標廠商或技術領先者進行分析比較。</a:t>
            </a:r>
            <a:endParaRPr lang="en-US" altLang="zh-TW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說明該產品或科技服務市場所整合運用之技術為何。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說明國內外產業</a:t>
            </a:r>
            <a:r>
              <a:rPr lang="en-US" altLang="zh-TW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市場痛點→解決方案</a:t>
            </a:r>
            <a:endParaRPr lang="en-US" altLang="zh-TW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zh-TW" altLang="en-US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4518" y="116632"/>
            <a:ext cx="8229600" cy="1143000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二、技術核心能力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技術成熟度</a:t>
            </a:r>
            <a:r>
              <a:rPr lang="en-US" altLang="zh-TW" sz="28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40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請明確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說明計畫團隊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擬應用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開發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之學界技術階段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促新創應開發階段為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TRL5~7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，育新創應開發階段為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TRL7~8)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以數據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、圖表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及相關技術驗證方式說明。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請明確說明所擬移轉之新創公司技術之專利盤點狀況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51019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170117"/>
            <a:ext cx="8568952" cy="882619"/>
          </a:xfrm>
        </p:spPr>
        <p:txBody>
          <a:bodyPr/>
          <a:lstStyle/>
          <a:p>
            <a:r>
              <a:rPr lang="zh-TW" altLang="en-US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三、</a:t>
            </a:r>
            <a:r>
              <a:rPr lang="zh-TW" altLang="zh-TW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計畫主持人及</a:t>
            </a:r>
            <a:r>
              <a:rPr lang="zh-TW" altLang="en-US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學術機構</a:t>
            </a:r>
            <a:r>
              <a:rPr lang="zh-TW" altLang="zh-TW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執行團隊</a:t>
            </a:r>
            <a:r>
              <a:rPr lang="zh-TW" altLang="en-US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資歷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3204" y="1196752"/>
            <a:ext cx="8229600" cy="4669979"/>
          </a:xfrm>
        </p:spPr>
        <p:txBody>
          <a:bodyPr/>
          <a:lstStyle/>
          <a:p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計畫主持人應說明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其研發資歷，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所曾參與之政府研發計畫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所規劃衍生新創公司之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CEO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及關鍵成員與相關資歷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如曾參與執行</a:t>
            </a:r>
            <a:r>
              <a:rPr kumimoji="1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國科會「新型態產學研鏈結計畫」、「科研創業計畫（拔尖案）」或經濟部「產學研價值創造計畫」 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請重點說明其差異性（詳下頁差異對照表）</a:t>
            </a:r>
            <a:endParaRPr lang="en-US" altLang="zh-TW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04627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橢圓 13">
            <a:extLst>
              <a:ext uri="{FF2B5EF4-FFF2-40B4-BE49-F238E27FC236}">
                <a16:creationId xmlns:a16="http://schemas.microsoft.com/office/drawing/2014/main" id="{2DD1694B-3BC4-45A3-B7BC-70685D953E42}"/>
              </a:ext>
            </a:extLst>
          </p:cNvPr>
          <p:cNvSpPr/>
          <p:nvPr/>
        </p:nvSpPr>
        <p:spPr>
          <a:xfrm>
            <a:off x="1917241" y="5296118"/>
            <a:ext cx="230871" cy="230871"/>
          </a:xfrm>
          <a:prstGeom prst="ellipse">
            <a:avLst/>
          </a:prstGeom>
          <a:solidFill>
            <a:schemeClr val="lt1">
              <a:alpha val="90000"/>
              <a:hueOff val="0"/>
              <a:satOff val="0"/>
              <a:lumOff val="0"/>
              <a:alphaOff val="0"/>
            </a:schemeClr>
          </a:solidFill>
          <a:ln w="25400" cap="flat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BDF0BEA3-119C-468C-BBC7-CA091B5DB2A2}"/>
              </a:ext>
            </a:extLst>
          </p:cNvPr>
          <p:cNvSpPr/>
          <p:nvPr/>
        </p:nvSpPr>
        <p:spPr>
          <a:xfrm>
            <a:off x="2242560" y="4006950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32AF6E75-0DD4-4E58-91AD-96FE962BAE9F}"/>
              </a:ext>
            </a:extLst>
          </p:cNvPr>
          <p:cNvSpPr/>
          <p:nvPr/>
        </p:nvSpPr>
        <p:spPr>
          <a:xfrm>
            <a:off x="3641703" y="2819348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2A5C4C7-91F7-4219-B93D-A55C89482032}"/>
              </a:ext>
            </a:extLst>
          </p:cNvPr>
          <p:cNvSpPr/>
          <p:nvPr/>
        </p:nvSpPr>
        <p:spPr>
          <a:xfrm>
            <a:off x="4965622" y="4006950"/>
            <a:ext cx="2270596" cy="1194721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zh-TW" altLang="en-US"/>
          </a:p>
        </p:txBody>
      </p:sp>
      <p:sp>
        <p:nvSpPr>
          <p:cNvPr id="89" name="文字方塊 88">
            <a:extLst>
              <a:ext uri="{FF2B5EF4-FFF2-40B4-BE49-F238E27FC236}">
                <a16:creationId xmlns:a16="http://schemas.microsoft.com/office/drawing/2014/main" id="{A27EF4C3-C457-4E97-A716-BB48A377B467}"/>
              </a:ext>
            </a:extLst>
          </p:cNvPr>
          <p:cNvSpPr txBox="1"/>
          <p:nvPr/>
        </p:nvSpPr>
        <p:spPr>
          <a:xfrm>
            <a:off x="330824" y="1121939"/>
            <a:ext cx="848235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(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說明：計畫團隊是否曾接受國科會「新型態產學研鏈結計畫」、「科研創業計畫（拔尖案）」或經濟部「產學研價值創造計畫」補助？</a:t>
            </a:r>
            <a:r>
              <a:rPr kumimoji="1" lang="en-US" altLang="zh-TW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(</a:t>
            </a:r>
            <a:r>
              <a:rPr kumimoji="1" lang="zh-TW" alt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如有，請確認本申請案與前案內容非同一主題，並充分揭露本計畫與相關計畫之差異</a:t>
            </a:r>
            <a:r>
              <a:rPr kumimoji="1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)</a:t>
            </a: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ea"/>
                <a:ea typeface="+mj-ea"/>
              </a:rPr>
              <a:t> </a:t>
            </a:r>
            <a:endParaRPr kumimoji="1" lang="en-US" altLang="zh-TW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ea"/>
              <a:ea typeface="+mj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 2"/>
              <a:buNone/>
              <a:tabLst/>
              <a:defRPr/>
            </a:pPr>
            <a:r>
              <a:rPr kumimoji="1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+mj-ea"/>
                <a:ea typeface="+mj-ea"/>
              </a:rPr>
              <a:t>無則免填，本頁刪除</a:t>
            </a:r>
            <a:endParaRPr kumimoji="1" lang="en-US" altLang="zh-TW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+mj-ea"/>
              <a:ea typeface="+mj-ea"/>
            </a:endParaRPr>
          </a:p>
        </p:txBody>
      </p:sp>
      <p:sp>
        <p:nvSpPr>
          <p:cNvPr id="92" name="標題 1">
            <a:extLst>
              <a:ext uri="{FF2B5EF4-FFF2-40B4-BE49-F238E27FC236}">
                <a16:creationId xmlns:a16="http://schemas.microsoft.com/office/drawing/2014/main" id="{7F30D725-3266-419E-B7D9-E143B6DBC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448" y="110636"/>
            <a:ext cx="8482351" cy="1014108"/>
          </a:xfrm>
        </p:spPr>
        <p:txBody>
          <a:bodyPr/>
          <a:lstStyle/>
          <a:p>
            <a:r>
              <a:rPr lang="zh-TW" altLang="en-US" sz="4000" b="1" dirty="0">
                <a:solidFill>
                  <a:srgbClr val="FF0000"/>
                </a:solidFill>
                <a:latin typeface="+mj-ea"/>
              </a:rPr>
              <a:t>差異對照表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BB11643D-F460-0A64-21B0-946C0A4F2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933100"/>
              </p:ext>
            </p:extLst>
          </p:nvPr>
        </p:nvGraphicFramePr>
        <p:xfrm>
          <a:off x="335168" y="3403365"/>
          <a:ext cx="8355976" cy="256061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92904">
                  <a:extLst>
                    <a:ext uri="{9D8B030D-6E8A-4147-A177-3AD203B41FA5}">
                      <a16:colId xmlns:a16="http://schemas.microsoft.com/office/drawing/2014/main" val="912113676"/>
                    </a:ext>
                  </a:extLst>
                </a:gridCol>
                <a:gridCol w="2410051">
                  <a:extLst>
                    <a:ext uri="{9D8B030D-6E8A-4147-A177-3AD203B41FA5}">
                      <a16:colId xmlns:a16="http://schemas.microsoft.com/office/drawing/2014/main" val="2566807420"/>
                    </a:ext>
                  </a:extLst>
                </a:gridCol>
                <a:gridCol w="2410051">
                  <a:extLst>
                    <a:ext uri="{9D8B030D-6E8A-4147-A177-3AD203B41FA5}">
                      <a16:colId xmlns:a16="http://schemas.microsoft.com/office/drawing/2014/main" val="2170962311"/>
                    </a:ext>
                  </a:extLst>
                </a:gridCol>
                <a:gridCol w="1742970">
                  <a:extLst>
                    <a:ext uri="{9D8B030D-6E8A-4147-A177-3AD203B41FA5}">
                      <a16:colId xmlns:a16="http://schemas.microsoft.com/office/drawing/2014/main" val="4190082816"/>
                    </a:ext>
                  </a:extLst>
                </a:gridCol>
              </a:tblGrid>
              <a:tr h="298899">
                <a:tc rowSpan="2">
                  <a:txBody>
                    <a:bodyPr/>
                    <a:lstStyle/>
                    <a:p>
                      <a:pPr algn="ctr"/>
                      <a:r>
                        <a:rPr lang="zh-TW" sz="2000" b="1" kern="100" dirty="0">
                          <a:solidFill>
                            <a:schemeClr val="bg1"/>
                          </a:solidFill>
                          <a:effectLst/>
                        </a:rPr>
                        <a:t>技術項目</a:t>
                      </a:r>
                      <a:endParaRPr lang="zh-TW" sz="24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kern="100" dirty="0">
                          <a:solidFill>
                            <a:schemeClr val="bg1"/>
                          </a:solidFill>
                          <a:effectLst/>
                        </a:rPr>
                        <a:t>本計畫</a:t>
                      </a:r>
                      <a:endParaRPr lang="zh-TW" sz="24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kern="100">
                          <a:solidFill>
                            <a:schemeClr val="bg1"/>
                          </a:solidFill>
                          <a:effectLst/>
                        </a:rPr>
                        <a:t>前計畫</a:t>
                      </a:r>
                      <a:endParaRPr lang="zh-TW" sz="2400" kern="1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sz="2000" b="1" kern="100" dirty="0">
                          <a:solidFill>
                            <a:schemeClr val="bg1"/>
                          </a:solidFill>
                          <a:effectLst/>
                        </a:rPr>
                        <a:t>差異比較說明</a:t>
                      </a:r>
                      <a:endParaRPr lang="zh-TW" sz="24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725183"/>
                  </a:ext>
                </a:extLst>
              </a:tr>
              <a:tr h="91886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</a:rPr>
                        <a:t>○○○計畫</a:t>
                      </a:r>
                      <a:endParaRPr lang="zh-TW" sz="1800" b="1" kern="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</a:rPr>
                        <a:t>預計執行期間：</a:t>
                      </a:r>
                      <a:endParaRPr lang="zh-TW" sz="1800" b="1" kern="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</a:rPr>
                        <a:t>申請補助經費：</a:t>
                      </a:r>
                      <a:endParaRPr lang="zh-TW" sz="18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</a:rPr>
                        <a:t>○○○計畫</a:t>
                      </a:r>
                      <a:endParaRPr lang="zh-TW" sz="1800" b="1" kern="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</a:rPr>
                        <a:t>執行期間：</a:t>
                      </a:r>
                      <a:endParaRPr lang="zh-TW" sz="1800" b="1" kern="1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r>
                        <a:rPr lang="zh-TW" sz="1600" b="1" kern="100" dirty="0">
                          <a:solidFill>
                            <a:schemeClr val="bg1"/>
                          </a:solidFill>
                          <a:effectLst/>
                        </a:rPr>
                        <a:t>補助經費：</a:t>
                      </a:r>
                      <a:endParaRPr lang="zh-TW" sz="1800" b="1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559539"/>
                  </a:ext>
                </a:extLst>
              </a:tr>
              <a:tr h="462048">
                <a:tc>
                  <a:txBody>
                    <a:bodyPr/>
                    <a:lstStyle/>
                    <a:p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○○○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979071"/>
                  </a:ext>
                </a:extLst>
              </a:tr>
              <a:tr h="435272">
                <a:tc>
                  <a:txBody>
                    <a:bodyPr/>
                    <a:lstStyle/>
                    <a:p>
                      <a:r>
                        <a:rPr lang="zh-TW" sz="2000" kern="100" dirty="0">
                          <a:solidFill>
                            <a:schemeClr val="tx1"/>
                          </a:solidFill>
                          <a:effectLst/>
                        </a:rPr>
                        <a:t>○○○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701893"/>
                  </a:ext>
                </a:extLst>
              </a:tr>
              <a:tr h="439631">
                <a:tc>
                  <a:txBody>
                    <a:bodyPr/>
                    <a:lstStyle/>
                    <a:p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359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024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2064</Words>
  <Application>Microsoft Office PowerPoint</Application>
  <PresentationFormat>如螢幕大小 (4:3)</PresentationFormat>
  <Paragraphs>331</Paragraphs>
  <Slides>24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24</vt:i4>
      </vt:variant>
    </vt:vector>
  </HeadingPairs>
  <TitlesOfParts>
    <vt:vector size="34" baseType="lpstr">
      <vt:lpstr>微軟正黑體</vt:lpstr>
      <vt:lpstr>標楷體</vt:lpstr>
      <vt:lpstr>Arial</vt:lpstr>
      <vt:lpstr>Arial Black</vt:lpstr>
      <vt:lpstr>Calibri</vt:lpstr>
      <vt:lpstr>Times New Roman</vt:lpstr>
      <vt:lpstr>Wingdings</vt:lpstr>
      <vt:lpstr>Wingdings 2</vt:lpstr>
      <vt:lpstr>Office 佈景主題</vt:lpstr>
      <vt:lpstr>簡報內頁</vt:lpstr>
      <vt:lpstr>          簡報注意事項</vt:lpstr>
      <vt:lpstr>審查重點及注意事項(1/2)</vt:lpstr>
      <vt:lpstr>審查重點及注意事項(2/2)</vt:lpstr>
      <vt:lpstr>PowerPoint 簡報</vt:lpstr>
      <vt:lpstr>大綱</vt:lpstr>
      <vt:lpstr>一、現有產業技術整合之市場商機</vt:lpstr>
      <vt:lpstr>二、技術核心能力(技術成熟度)</vt:lpstr>
      <vt:lpstr>三、計畫主持人及學術機構執行團隊資歷</vt:lpstr>
      <vt:lpstr>差異對照表</vt:lpstr>
      <vt:lpstr>四、新創公司營運規劃-組織與成員</vt:lpstr>
      <vt:lpstr>四、新創公司營運規劃-市場分析</vt:lpstr>
      <vt:lpstr>四、新創公司營運規劃-產品規劃/獲利模式</vt:lpstr>
      <vt:lpstr>四、新創公司營運規劃-行銷/智財</vt:lpstr>
      <vt:lpstr>四、新創公司營運規劃-募資方案</vt:lpstr>
      <vt:lpstr>五、計畫架構</vt:lpstr>
      <vt:lpstr>六、計畫工作項目與時程</vt:lpstr>
      <vt:lpstr>六、計畫工作項目與時程-查核點</vt:lpstr>
      <vt:lpstr>七、計畫經費規劃</vt:lpstr>
      <vt:lpstr>八、技術作價作業-專利暨技術移轉說明</vt:lpstr>
      <vt:lpstr>八、技術作價作業-技轉收入繳庫說明</vt:lpstr>
      <vt:lpstr>九、預期效益與價值創造-重要里程碑</vt:lpstr>
      <vt:lpstr>九、預期效益與價值創造</vt:lpstr>
      <vt:lpstr>PowerPoint 簡報</vt:lpstr>
      <vt:lpstr>附件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簡報注意事項</dc:title>
  <dc:creator>990101</dc:creator>
  <cp:lastModifiedBy>林惠雲</cp:lastModifiedBy>
  <cp:revision>205</cp:revision>
  <cp:lastPrinted>2023-06-02T06:13:42Z</cp:lastPrinted>
  <dcterms:created xsi:type="dcterms:W3CDTF">2013-09-05T08:18:03Z</dcterms:created>
  <dcterms:modified xsi:type="dcterms:W3CDTF">2024-04-19T02:54:14Z</dcterms:modified>
</cp:coreProperties>
</file>