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0000"/>
    <a:srgbClr val="CC6600"/>
    <a:srgbClr val="CC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366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58FE5BF-6482-41D7-9BBA-D577C0D24A9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55A771BE-2062-4F11-928E-655AF1F56A4F}" type="slidenum">
              <a:rPr lang="en-US" altLang="zh-TW"/>
              <a:pPr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D2ABFB-4D59-440E-B863-95154DEF6AE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4686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043271-F5A8-4C32-92B0-54A8B96ACC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788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CE208A-4DAA-4847-B6D0-46FDFD13717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8529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91C8D-7DFD-452C-B62B-1E9908D12B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08797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ABD739-52A9-4D30-B6E4-2B7B0523886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54015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D604D-DA6E-4A0F-BA63-82C1BE5D503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06544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2E83FC-DB6B-403E-B85F-7F7EC127732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048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93D38C-D527-4FD8-A15D-49EA4D23EDE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729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4D506B-9B05-4903-9CE1-07995896A5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4549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B71348-387B-4A86-AE00-08298328377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060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3CCF75-A07C-4FFA-8320-168EB07195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2539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75C5989-A7B2-48DD-8821-BFBA29FB105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476375"/>
            <a:ext cx="2420938" cy="971550"/>
          </a:xfrm>
        </p:spPr>
        <p:txBody>
          <a:bodyPr/>
          <a:lstStyle/>
          <a:p>
            <a:pPr eaLnBrk="1" hangingPunct="1"/>
            <a:r>
              <a:rPr lang="en-US" altLang="zh-TW" sz="2400" smtClean="0"/>
              <a:t/>
            </a:r>
            <a:br>
              <a:rPr lang="en-US" altLang="zh-TW" sz="2400" smtClean="0"/>
            </a:br>
            <a:r>
              <a:rPr lang="en-US" altLang="zh-TW" sz="1200" smtClean="0"/>
              <a:t/>
            </a:r>
            <a:br>
              <a:rPr lang="en-US" altLang="zh-TW" sz="1200" smtClean="0"/>
            </a:br>
            <a:endParaRPr lang="en-US" altLang="zh-TW" sz="4000" smtClean="0"/>
          </a:p>
        </p:txBody>
      </p:sp>
      <p:pic>
        <p:nvPicPr>
          <p:cNvPr id="2051" name="Picture 7" descr="W02009021232655545849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539750"/>
            <a:ext cx="107950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Line 8"/>
          <p:cNvSpPr>
            <a:spLocks noChangeShapeType="1"/>
          </p:cNvSpPr>
          <p:nvPr/>
        </p:nvSpPr>
        <p:spPr bwMode="auto">
          <a:xfrm>
            <a:off x="0" y="1476375"/>
            <a:ext cx="6858000" cy="0"/>
          </a:xfrm>
          <a:prstGeom prst="line">
            <a:avLst/>
          </a:prstGeom>
          <a:noFill/>
          <a:ln w="1270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053" name="Rectangle 9"/>
          <p:cNvSpPr>
            <a:spLocks noChangeArrowheads="1"/>
          </p:cNvSpPr>
          <p:nvPr/>
        </p:nvSpPr>
        <p:spPr bwMode="auto">
          <a:xfrm>
            <a:off x="0" y="0"/>
            <a:ext cx="68580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800" i="1" dirty="0" smtClean="0">
                <a:solidFill>
                  <a:srgbClr val="CC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2026 </a:t>
            </a:r>
            <a:r>
              <a:rPr lang="zh-TW" altLang="en-US" sz="800" i="1" dirty="0">
                <a:solidFill>
                  <a:srgbClr val="CC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國立屏東科技大學</a:t>
            </a:r>
            <a:r>
              <a:rPr lang="en-US" altLang="zh-TW" sz="800" i="1" dirty="0">
                <a:solidFill>
                  <a:srgbClr val="CC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800" i="1" dirty="0">
                <a:solidFill>
                  <a:srgbClr val="CC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教師研發成果競賽</a:t>
            </a:r>
            <a:r>
              <a:rPr lang="en-US" altLang="zh-TW" sz="800" i="1" dirty="0">
                <a:solidFill>
                  <a:srgbClr val="CC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endParaRPr lang="en-US" altLang="zh-TW" sz="800" dirty="0">
              <a:solidFill>
                <a:srgbClr val="CC66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054" name="Rectangle 10"/>
          <p:cNvSpPr>
            <a:spLocks noChangeArrowheads="1"/>
          </p:cNvSpPr>
          <p:nvPr/>
        </p:nvSpPr>
        <p:spPr bwMode="auto">
          <a:xfrm>
            <a:off x="1196975" y="179388"/>
            <a:ext cx="48244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1400" b="1">
                <a:solidFill>
                  <a:schemeClr val="tx2"/>
                </a:solidFill>
                <a:ea typeface="標楷體" panose="03000509000000000000" pitchFamily="65" charset="-120"/>
              </a:rPr>
              <a:t>國立屏東科技大學</a:t>
            </a:r>
            <a:r>
              <a:rPr lang="en-US" altLang="zh-TW" sz="1400" b="1">
                <a:solidFill>
                  <a:schemeClr val="tx2"/>
                </a:solidFill>
                <a:ea typeface="標楷體" panose="03000509000000000000" pitchFamily="65" charset="-120"/>
              </a:rPr>
              <a:t>『</a:t>
            </a:r>
            <a:r>
              <a:rPr lang="zh-TW" altLang="en-US" sz="1400" b="1">
                <a:solidFill>
                  <a:schemeClr val="tx2"/>
                </a:solidFill>
                <a:ea typeface="標楷體" panose="03000509000000000000" pitchFamily="65" charset="-120"/>
              </a:rPr>
              <a:t>教師研發成果競賽 </a:t>
            </a:r>
            <a:r>
              <a:rPr lang="en-US" altLang="zh-TW" sz="1400" b="1">
                <a:solidFill>
                  <a:schemeClr val="tx2"/>
                </a:solidFill>
                <a:ea typeface="標楷體" panose="03000509000000000000" pitchFamily="65" charset="-120"/>
              </a:rPr>
              <a:t>』</a:t>
            </a:r>
            <a:r>
              <a:rPr lang="zh-TW" altLang="en-US" sz="1400" b="1">
                <a:solidFill>
                  <a:schemeClr val="tx2"/>
                </a:solidFill>
                <a:ea typeface="標楷體" panose="03000509000000000000" pitchFamily="65" charset="-120"/>
              </a:rPr>
              <a:t>壁報格式</a:t>
            </a:r>
          </a:p>
        </p:txBody>
      </p:sp>
      <p:sp>
        <p:nvSpPr>
          <p:cNvPr id="2055" name="Rectangle 11"/>
          <p:cNvSpPr>
            <a:spLocks noChangeArrowheads="1"/>
          </p:cNvSpPr>
          <p:nvPr/>
        </p:nvSpPr>
        <p:spPr bwMode="auto">
          <a:xfrm>
            <a:off x="1268413" y="611188"/>
            <a:ext cx="4681537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10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OOO</a:t>
            </a:r>
            <a:r>
              <a:rPr lang="en-US" altLang="zh-TW" sz="1100" baseline="3000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1*</a:t>
            </a:r>
            <a:r>
              <a:rPr lang="zh-TW" altLang="en-US" sz="110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110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OOO</a:t>
            </a:r>
            <a:r>
              <a:rPr lang="en-US" altLang="zh-TW" sz="1100" baseline="3000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100" baseline="3000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10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屏東科技大學</a:t>
            </a:r>
            <a:r>
              <a:rPr lang="en-US" altLang="zh-TW" sz="110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OOOO</a:t>
            </a:r>
            <a:r>
              <a:rPr lang="zh-TW" altLang="en-US" sz="110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系教授 </a:t>
            </a:r>
            <a:br>
              <a:rPr lang="zh-TW" altLang="en-US" sz="110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1100" baseline="3000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110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屏東科技大學</a:t>
            </a:r>
            <a:r>
              <a:rPr lang="en-US" altLang="zh-TW" sz="110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OOOO</a:t>
            </a:r>
            <a:r>
              <a:rPr lang="zh-TW" altLang="en-US" sz="110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系研究生</a:t>
            </a:r>
          </a:p>
        </p:txBody>
      </p:sp>
      <p:sp>
        <p:nvSpPr>
          <p:cNvPr id="2056" name="Rectangle 12"/>
          <p:cNvSpPr>
            <a:spLocks noChangeArrowheads="1"/>
          </p:cNvSpPr>
          <p:nvPr/>
        </p:nvSpPr>
        <p:spPr bwMode="auto">
          <a:xfrm>
            <a:off x="1341438" y="1187450"/>
            <a:ext cx="467995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110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本發明所屬計畫編號：</a:t>
            </a:r>
            <a:r>
              <a:rPr lang="en-US" altLang="zh-TW" sz="110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NSCOO-OOOO-O-OOO-OOO-OOO</a:t>
            </a:r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115888" y="1647825"/>
            <a:ext cx="3241675" cy="166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00" rIns="46800" anchor="ctr">
            <a:spAutoFit/>
          </a:bodyPr>
          <a:lstStyle>
            <a:lvl1pPr indent="182563" eaLnBrk="0" hangingPunct="0">
              <a:spcBef>
                <a:spcPct val="20000"/>
              </a:spcBef>
              <a:buChar char="•"/>
              <a:tabLst>
                <a:tab pos="228600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228600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2286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zh-TW" sz="12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摘</a:t>
            </a:r>
            <a:r>
              <a:rPr lang="zh-TW" altLang="en-US" sz="12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  要 </a:t>
            </a:r>
            <a:r>
              <a:rPr lang="en-US" altLang="zh-TW" sz="1200" b="1" dirty="0">
                <a:solidFill>
                  <a:schemeClr val="bg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sz="1200" dirty="0">
                <a:solidFill>
                  <a:schemeClr val="bg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副標題，標楷體</a:t>
            </a:r>
            <a:r>
              <a:rPr lang="en-US" altLang="zh-TW" sz="1200" dirty="0">
                <a:solidFill>
                  <a:schemeClr val="bg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11 </a:t>
            </a:r>
            <a:r>
              <a:rPr lang="zh-TW" altLang="en-US" sz="1200" dirty="0">
                <a:solidFill>
                  <a:schemeClr val="bg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點，粗體，置中</a:t>
            </a:r>
            <a:r>
              <a:rPr lang="en-US" altLang="zh-TW" sz="1200" b="1" dirty="0">
                <a:solidFill>
                  <a:schemeClr val="bg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endParaRPr lang="en-US" altLang="zh-TW" sz="1200" dirty="0">
              <a:solidFill>
                <a:schemeClr val="bg2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為鼓勵國立屏東科技大學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以下簡稱本校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教師從事研發創新，增加本校研發成果能量，並以競賽方式甄選當年度最佳教師作品，參與</a:t>
            </a:r>
            <a:r>
              <a:rPr lang="en-US" altLang="zh-TW" sz="1100" smtClean="0">
                <a:latin typeface="Times New Roman" panose="02020603050405020304" pitchFamily="18" charset="0"/>
                <a:ea typeface="標楷體" panose="03000509000000000000" pitchFamily="65" charset="-120"/>
              </a:rPr>
              <a:t>2026</a:t>
            </a:r>
            <a:r>
              <a:rPr lang="zh-TW" altLang="en-US" sz="1100" smtClean="0">
                <a:latin typeface="Times New Roman" panose="02020603050405020304" pitchFamily="18" charset="0"/>
                <a:ea typeface="標楷體" panose="03000509000000000000" pitchFamily="65" charset="-120"/>
              </a:rPr>
              <a:t>年</a:t>
            </a:r>
            <a:r>
              <a:rPr lang="zh-TW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台灣創新技術博覽會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原臺北國際發明暨技術移轉交易展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等競賽，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2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2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zh-TW" altLang="en-US" sz="11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關鍵字：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列舉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2~3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個的關鍵字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*連絡作者</a:t>
            </a:r>
            <a:r>
              <a:rPr lang="zh-TW" altLang="en-US" sz="1100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：</a:t>
            </a:r>
            <a:r>
              <a:rPr lang="en-US" altLang="zh-TW" sz="11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yihsiunpust@gmail.com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 (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姓名）</a:t>
            </a:r>
            <a:r>
              <a:rPr lang="zh-TW" altLang="en-US" sz="1100" dirty="0"/>
              <a:t> </a:t>
            </a:r>
          </a:p>
        </p:txBody>
      </p:sp>
      <p:sp>
        <p:nvSpPr>
          <p:cNvPr id="2058" name="Rectangle 20"/>
          <p:cNvSpPr>
            <a:spLocks noChangeArrowheads="1"/>
          </p:cNvSpPr>
          <p:nvPr/>
        </p:nvSpPr>
        <p:spPr bwMode="auto">
          <a:xfrm>
            <a:off x="115888" y="3635375"/>
            <a:ext cx="3168650" cy="177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00" rIns="46800" anchor="ctr">
            <a:spAutoFit/>
          </a:bodyPr>
          <a:lstStyle>
            <a:lvl1pPr indent="279400" eaLnBrk="0" hangingPunct="0">
              <a:spcBef>
                <a:spcPct val="20000"/>
              </a:spcBef>
              <a:buChar char="•"/>
              <a:tabLst>
                <a:tab pos="228600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 eaLnBrk="0" hangingPunct="0">
              <a:spcBef>
                <a:spcPct val="20000"/>
              </a:spcBef>
              <a:buChar char="–"/>
              <a:tabLst>
                <a:tab pos="228600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 eaLnBrk="0" hangingPunct="0">
              <a:spcBef>
                <a:spcPct val="20000"/>
              </a:spcBef>
              <a:buChar char="•"/>
              <a:tabLst>
                <a:tab pos="2286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 eaLnBrk="0" hangingPunct="0">
              <a:spcBef>
                <a:spcPct val="20000"/>
              </a:spcBef>
              <a:buChar char="–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 eaLnBrk="0" hangingPunct="0">
              <a:spcBef>
                <a:spcPct val="20000"/>
              </a:spcBef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zh-TW" sz="1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1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1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言 </a:t>
            </a:r>
            <a:endParaRPr lang="zh-TW" altLang="zh-TW" sz="1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本校教師研發成果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競賽將依領域分為生醫保健類、智慧生活類、綠色能源類及永續農業類等四類。將評選出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4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件特優作品及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4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件優良作品，特優作品頒予獎勵金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3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萬元，優良作品頒予獎勵金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1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萬元。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本競賽參賽教師當年度報名參與本競賽以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2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件作品為上限，且同一件參賽作品不得於其他年度重複報名參與本競賽。參賽作品經審查若未達標準得從缺。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1100" dirty="0">
              <a:solidFill>
                <a:schemeClr val="bg1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2059" name="Rectangle 21"/>
          <p:cNvSpPr>
            <a:spLocks noChangeArrowheads="1"/>
          </p:cNvSpPr>
          <p:nvPr/>
        </p:nvSpPr>
        <p:spPr bwMode="auto">
          <a:xfrm>
            <a:off x="115888" y="5508625"/>
            <a:ext cx="3313112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00" rIns="4680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228600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 eaLnBrk="0" hangingPunct="0">
              <a:spcBef>
                <a:spcPct val="20000"/>
              </a:spcBef>
              <a:buChar char="–"/>
              <a:tabLst>
                <a:tab pos="228600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1275" indent="-342900" eaLnBrk="0" hangingPunct="0">
              <a:spcBef>
                <a:spcPct val="20000"/>
              </a:spcBef>
              <a:buChar char="•"/>
              <a:tabLst>
                <a:tab pos="2286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833563" indent="-342900" eaLnBrk="0" hangingPunct="0">
              <a:spcBef>
                <a:spcPct val="20000"/>
              </a:spcBef>
              <a:buChar char="–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355850" indent="-342900" eaLnBrk="0" hangingPunct="0">
              <a:spcBef>
                <a:spcPct val="20000"/>
              </a:spcBef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81305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7025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2745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18465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1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格 式 （實驗方法與限制）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以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A4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直版面，勿隨意變動此格式！論文格式請以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Power Point 2000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以上的版本編輯，中文字型請使用標楷體；英文字型請使用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Times New Roman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。論文題目為標楷體粗體、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14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點，作者及其服務機關則為標楷體、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11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點；論文中副標題為標楷體粗體、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11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點，文章內容為標楷體、</a:t>
            </a:r>
            <a:r>
              <a:rPr lang="en-US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11</a:t>
            </a:r>
            <a:r>
              <a:rPr lang="zh-TW" altLang="en-US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點。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endParaRPr lang="zh-TW" altLang="en-US" sz="11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060" name="Rectangle 22"/>
          <p:cNvSpPr>
            <a:spLocks noChangeArrowheads="1"/>
          </p:cNvSpPr>
          <p:nvPr/>
        </p:nvSpPr>
        <p:spPr bwMode="auto">
          <a:xfrm>
            <a:off x="3500438" y="1631950"/>
            <a:ext cx="2954337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00" rIns="46800" anchor="ctr">
            <a:spAutoFit/>
          </a:bodyPr>
          <a:lstStyle>
            <a:lvl1pPr indent="279400" eaLnBrk="0" hangingPunct="0">
              <a:spcBef>
                <a:spcPct val="20000"/>
              </a:spcBef>
              <a:buChar char="•"/>
              <a:tabLst>
                <a:tab pos="228600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 eaLnBrk="0" hangingPunct="0">
              <a:spcBef>
                <a:spcPct val="20000"/>
              </a:spcBef>
              <a:buChar char="–"/>
              <a:tabLst>
                <a:tab pos="228600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 eaLnBrk="0" hangingPunct="0">
              <a:spcBef>
                <a:spcPct val="20000"/>
              </a:spcBef>
              <a:buChar char="•"/>
              <a:tabLst>
                <a:tab pos="2286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 eaLnBrk="0" hangingPunct="0">
              <a:spcBef>
                <a:spcPct val="20000"/>
              </a:spcBef>
              <a:buChar char="–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 eaLnBrk="0" hangingPunct="0">
              <a:spcBef>
                <a:spcPct val="20000"/>
              </a:spcBef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1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結 果 與 討 論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請參與競賽之教師檢附</a:t>
            </a:r>
            <a:r>
              <a:rPr lang="zh-TW" altLang="en-US" sz="11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參賽申請書</a:t>
            </a:r>
            <a:r>
              <a:rPr lang="en-US" altLang="zh-TW" sz="11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1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份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11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作品</a:t>
            </a:r>
            <a:r>
              <a:rPr lang="en-US" altLang="zh-TW" sz="11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1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式</a:t>
            </a:r>
            <a:r>
              <a:rPr lang="en-US" altLang="zh-TW" sz="11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11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份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11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壁報</a:t>
            </a:r>
            <a:r>
              <a:rPr lang="en-US" altLang="zh-TW" sz="11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11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份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，於</a:t>
            </a:r>
            <a:r>
              <a:rPr lang="en-US" altLang="zh-TW" sz="11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115</a:t>
            </a:r>
            <a:r>
              <a:rPr lang="zh-TW" altLang="en-US" sz="11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1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1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11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TW" altLang="en-US" sz="11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日前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送交至研發處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盧小姐收。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作品規格不限，動靜態皆可；本次作品規格新增「壁報及簡報檔」為加分項目，檢附作品規格如為壁報及簡報檔，煩請將檔案寄至本校研發處專用電子信箱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11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yihsiunpust@gmail.com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1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凡參賽作品經本校推薦參與</a:t>
            </a:r>
            <a:r>
              <a:rPr lang="en-US" altLang="zh-TW" sz="1100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2026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zh-TW" altLang="zh-TW" sz="1100" dirty="0">
                <a:latin typeface="Times New Roman" panose="02020603050405020304" pitchFamily="18" charset="0"/>
                <a:ea typeface="標楷體" panose="03000509000000000000" pitchFamily="65" charset="-120"/>
              </a:rPr>
              <a:t>台灣創新技術博覽會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之教師，應於教育部收件截止日前填列教育部提供之表件，若獲推薦參賽之教師無意願參展或不願提供作品表件，其參展資格及優勝獎勵金，將依名次順位由下一名人選遞補。</a:t>
            </a:r>
          </a:p>
        </p:txBody>
      </p:sp>
      <p:pic>
        <p:nvPicPr>
          <p:cNvPr id="2061" name="Picture 30" descr="color-Ti-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800" y="4140200"/>
            <a:ext cx="1873250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2" name="Rectangle 31"/>
          <p:cNvSpPr>
            <a:spLocks noChangeArrowheads="1"/>
          </p:cNvSpPr>
          <p:nvPr/>
        </p:nvSpPr>
        <p:spPr bwMode="auto">
          <a:xfrm>
            <a:off x="4076700" y="5364163"/>
            <a:ext cx="1695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000">
                <a:latin typeface="標楷體" panose="03000509000000000000" pitchFamily="65" charset="-120"/>
                <a:ea typeface="標楷體" panose="03000509000000000000" pitchFamily="65" charset="-120"/>
              </a:rPr>
              <a:t>圖</a:t>
            </a:r>
            <a:r>
              <a:rPr lang="en-US" altLang="zh-TW" sz="1000">
                <a:latin typeface="標楷體" panose="03000509000000000000" pitchFamily="65" charset="-120"/>
                <a:ea typeface="標楷體" panose="03000509000000000000" pitchFamily="65" charset="-120"/>
              </a:rPr>
              <a:t>2 </a:t>
            </a:r>
            <a:r>
              <a:rPr lang="zh-TW" altLang="en-US" sz="1000">
                <a:latin typeface="標楷體" panose="03000509000000000000" pitchFamily="65" charset="-120"/>
                <a:ea typeface="標楷體" panose="03000509000000000000" pitchFamily="65" charset="-120"/>
              </a:rPr>
              <a:t>鈦合金飾品作品之一</a:t>
            </a: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2063" name="Rectangle 32"/>
          <p:cNvSpPr>
            <a:spLocks noChangeArrowheads="1"/>
          </p:cNvSpPr>
          <p:nvPr/>
        </p:nvSpPr>
        <p:spPr bwMode="auto">
          <a:xfrm>
            <a:off x="3573463" y="5783263"/>
            <a:ext cx="3097212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00" rIns="46800" anchor="ctr">
            <a:spAutoFit/>
          </a:bodyPr>
          <a:lstStyle>
            <a:lvl1pPr indent="279400" eaLnBrk="0" hangingPunct="0">
              <a:spcBef>
                <a:spcPct val="20000"/>
              </a:spcBef>
              <a:buChar char="•"/>
              <a:tabLst>
                <a:tab pos="228600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 eaLnBrk="0" hangingPunct="0">
              <a:spcBef>
                <a:spcPct val="20000"/>
              </a:spcBef>
              <a:buChar char="–"/>
              <a:tabLst>
                <a:tab pos="228600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 eaLnBrk="0" hangingPunct="0">
              <a:spcBef>
                <a:spcPct val="20000"/>
              </a:spcBef>
              <a:buChar char="•"/>
              <a:tabLst>
                <a:tab pos="2286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 eaLnBrk="0" hangingPunct="0">
              <a:spcBef>
                <a:spcPct val="20000"/>
              </a:spcBef>
              <a:buChar char="–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 eaLnBrk="0" hangingPunct="0">
              <a:spcBef>
                <a:spcPct val="20000"/>
              </a:spcBef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100" b="1"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TW" altLang="en-US" sz="1100" b="1">
                <a:latin typeface="Times New Roman" panose="02020603050405020304" pitchFamily="18" charset="0"/>
                <a:ea typeface="標楷體" panose="03000509000000000000" pitchFamily="65" charset="-120"/>
              </a:rPr>
              <a:t>結   論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>
                <a:latin typeface="Times New Roman" panose="02020603050405020304" pitchFamily="18" charset="0"/>
                <a:ea typeface="標楷體" panose="03000509000000000000" pitchFamily="65" charset="-120"/>
              </a:rPr>
              <a:t>以上是關於本校</a:t>
            </a:r>
            <a:r>
              <a:rPr lang="zh-TW" altLang="en-US" sz="110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教師研發成果競賽</a:t>
            </a:r>
            <a:r>
              <a:rPr lang="zh-TW" altLang="en-US" sz="1100">
                <a:latin typeface="Times New Roman" panose="02020603050405020304" pitchFamily="18" charset="0"/>
                <a:ea typeface="標楷體" panose="03000509000000000000" pitchFamily="65" charset="-120"/>
              </a:rPr>
              <a:t>壁報格式的說明，希望對您在準備本次競賽有所幫助。如有困難或問題，請電洽研發處 盧小姐分機：</a:t>
            </a:r>
            <a:r>
              <a:rPr lang="en-US" altLang="zh-TW" sz="1100">
                <a:latin typeface="Times New Roman" panose="02020603050405020304" pitchFamily="18" charset="0"/>
                <a:ea typeface="標楷體" panose="03000509000000000000" pitchFamily="65" charset="-120"/>
              </a:rPr>
              <a:t>6578</a:t>
            </a:r>
            <a:r>
              <a:rPr lang="zh-TW" altLang="en-US" sz="1100">
                <a:latin typeface="Times New Roman" panose="02020603050405020304" pitchFamily="18" charset="0"/>
                <a:ea typeface="標楷體" panose="03000509000000000000" pitchFamily="65" charset="-120"/>
              </a:rPr>
              <a:t>，謝謝</a:t>
            </a:r>
            <a:r>
              <a:rPr lang="en-US" altLang="zh-TW" sz="1100">
                <a:latin typeface="Times New Roman" panose="02020603050405020304" pitchFamily="18" charset="0"/>
                <a:ea typeface="標楷體" panose="03000509000000000000" pitchFamily="65" charset="-120"/>
              </a:rPr>
              <a:t>!</a:t>
            </a:r>
          </a:p>
        </p:txBody>
      </p:sp>
      <p:sp>
        <p:nvSpPr>
          <p:cNvPr id="2064" name="Rectangle 33"/>
          <p:cNvSpPr>
            <a:spLocks noChangeArrowheads="1"/>
          </p:cNvSpPr>
          <p:nvPr/>
        </p:nvSpPr>
        <p:spPr bwMode="auto">
          <a:xfrm>
            <a:off x="4508500" y="6732588"/>
            <a:ext cx="10922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1100" b="1">
                <a:latin typeface="標楷體" panose="03000509000000000000" pitchFamily="65" charset="-120"/>
                <a:ea typeface="標楷體" panose="03000509000000000000" pitchFamily="65" charset="-120"/>
              </a:rPr>
              <a:t>誌    謝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1100">
                <a:latin typeface="標楷體" panose="03000509000000000000" pitchFamily="65" charset="-120"/>
                <a:ea typeface="標楷體" panose="03000509000000000000" pitchFamily="65" charset="-120"/>
              </a:rPr>
              <a:t>依據需要置入 </a:t>
            </a:r>
          </a:p>
        </p:txBody>
      </p:sp>
      <p:sp>
        <p:nvSpPr>
          <p:cNvPr id="2065" name="Rectangle 35"/>
          <p:cNvSpPr>
            <a:spLocks noChangeArrowheads="1"/>
          </p:cNvSpPr>
          <p:nvPr/>
        </p:nvSpPr>
        <p:spPr bwMode="auto">
          <a:xfrm>
            <a:off x="3573463" y="7235825"/>
            <a:ext cx="3095625" cy="160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182563" indent="-182563" eaLnBrk="0" hangingPunct="0">
              <a:spcBef>
                <a:spcPct val="20000"/>
              </a:spcBef>
              <a:buChar char="•"/>
              <a:tabLst>
                <a:tab pos="228600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 eaLnBrk="0" hangingPunct="0">
              <a:spcBef>
                <a:spcPct val="20000"/>
              </a:spcBef>
              <a:buChar char="–"/>
              <a:tabLst>
                <a:tab pos="228600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1275" indent="-342900" eaLnBrk="0" hangingPunct="0">
              <a:spcBef>
                <a:spcPct val="20000"/>
              </a:spcBef>
              <a:buChar char="•"/>
              <a:tabLst>
                <a:tab pos="2286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833563" indent="-342900" eaLnBrk="0" hangingPunct="0">
              <a:spcBef>
                <a:spcPct val="20000"/>
              </a:spcBef>
              <a:buChar char="–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355850" indent="-342900" eaLnBrk="0" hangingPunct="0">
              <a:spcBef>
                <a:spcPct val="20000"/>
              </a:spcBef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81305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7025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2745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18465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1100" b="1">
                <a:latin typeface="標楷體" panose="03000509000000000000" pitchFamily="65" charset="-120"/>
                <a:ea typeface="標楷體" panose="03000509000000000000" pitchFamily="65" charset="-120"/>
              </a:rPr>
              <a:t>參考文獻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100">
                <a:latin typeface="標楷體" panose="03000509000000000000" pitchFamily="65" charset="-120"/>
                <a:ea typeface="標楷體" panose="03000509000000000000" pitchFamily="65" charset="-120"/>
              </a:rPr>
              <a:t>全文參考文獻，人文管理依</a:t>
            </a:r>
            <a:r>
              <a:rPr lang="en-US" altLang="zh-TW" sz="1100">
                <a:latin typeface="標楷體" panose="03000509000000000000" pitchFamily="65" charset="-120"/>
                <a:ea typeface="標楷體" panose="03000509000000000000" pitchFamily="65" charset="-120"/>
              </a:rPr>
              <a:t>ISPP</a:t>
            </a:r>
            <a:r>
              <a:rPr lang="zh-TW" altLang="en-US" sz="1100">
                <a:latin typeface="標楷體" panose="03000509000000000000" pitchFamily="65" charset="-120"/>
                <a:ea typeface="標楷體" panose="03000509000000000000" pitchFamily="65" charset="-120"/>
              </a:rPr>
              <a:t>格式，農工依據全文遞送格式模版。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100" b="1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en-US" altLang="zh-TW" sz="1100">
                <a:latin typeface="Times New Roman" panose="02020603050405020304" pitchFamily="18" charset="0"/>
              </a:rPr>
              <a:t>Wang, B. T., Chen P. H., and Chen, R. L., 2006, “Finite Element Model Verification for the Use of Piezoelectric Sensor in Structural Modal Analysis,”</a:t>
            </a:r>
            <a:r>
              <a:rPr lang="en-US" altLang="zh-TW" sz="1100" i="1">
                <a:latin typeface="Times New Roman" panose="02020603050405020304" pitchFamily="18" charset="0"/>
              </a:rPr>
              <a:t> Journal of Mechanics, Series A</a:t>
            </a:r>
            <a:r>
              <a:rPr lang="en-US" altLang="zh-TW" sz="1100">
                <a:latin typeface="Times New Roman" panose="02020603050405020304" pitchFamily="18" charset="0"/>
              </a:rPr>
              <a:t>, Vol. 22, No. 2, pp. 235-242.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10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pic>
        <p:nvPicPr>
          <p:cNvPr id="2066" name="Picture 36" descr="Ti-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9138" y="7091363"/>
            <a:ext cx="1223962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37" descr="Ti-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3" y="7092950"/>
            <a:ext cx="1223962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8" name="Rectangle 38"/>
          <p:cNvSpPr>
            <a:spLocks noChangeArrowheads="1"/>
          </p:cNvSpPr>
          <p:nvPr/>
        </p:nvSpPr>
        <p:spPr bwMode="auto">
          <a:xfrm>
            <a:off x="908050" y="8388350"/>
            <a:ext cx="18399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000">
                <a:latin typeface="標楷體" panose="03000509000000000000" pitchFamily="65" charset="-120"/>
                <a:ea typeface="標楷體" panose="03000509000000000000" pitchFamily="65" charset="-120"/>
              </a:rPr>
              <a:t>圖</a:t>
            </a:r>
            <a:r>
              <a:rPr lang="en-US" altLang="zh-TW" sz="1000">
                <a:latin typeface="標楷體" panose="03000509000000000000" pitchFamily="65" charset="-120"/>
                <a:ea typeface="標楷體" panose="03000509000000000000" pitchFamily="65" charset="-120"/>
              </a:rPr>
              <a:t>2 </a:t>
            </a:r>
            <a:r>
              <a:rPr lang="zh-TW" altLang="en-US" sz="1000">
                <a:latin typeface="標楷體" panose="03000509000000000000" pitchFamily="65" charset="-120"/>
                <a:ea typeface="標楷體" panose="03000509000000000000" pitchFamily="65" charset="-120"/>
              </a:rPr>
              <a:t>鈦合金彩色陽極處理</a:t>
            </a: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2069" name="Text Box 41"/>
          <p:cNvSpPr txBox="1">
            <a:spLocks noChangeArrowheads="1"/>
          </p:cNvSpPr>
          <p:nvPr/>
        </p:nvSpPr>
        <p:spPr bwMode="auto">
          <a:xfrm>
            <a:off x="5373688" y="684213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1800">
                <a:solidFill>
                  <a:srgbClr val="FF0000"/>
                </a:solidFill>
              </a:rPr>
              <a:t>學院院徽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</TotalTime>
  <Words>646</Words>
  <Application>Microsoft Office PowerPoint</Application>
  <PresentationFormat>如螢幕大小 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標楷體</vt:lpstr>
      <vt:lpstr>Arial</vt:lpstr>
      <vt:lpstr>Times New Roman</vt:lpstr>
      <vt:lpstr>預設簡報設計</vt:lpstr>
      <vt:lpstr>  </vt:lpstr>
    </vt:vector>
  </TitlesOfParts>
  <Company>Net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winxp</dc:creator>
  <cp:lastModifiedBy>user</cp:lastModifiedBy>
  <cp:revision>37</cp:revision>
  <dcterms:created xsi:type="dcterms:W3CDTF">2009-10-11T15:14:41Z</dcterms:created>
  <dcterms:modified xsi:type="dcterms:W3CDTF">2025-12-16T01:48:47Z</dcterms:modified>
</cp:coreProperties>
</file>